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57" r:id="rId3"/>
    <p:sldId id="259" r:id="rId4"/>
    <p:sldId id="260" r:id="rId5"/>
    <p:sldId id="261" r:id="rId6"/>
    <p:sldId id="262" r:id="rId7"/>
    <p:sldId id="263" r:id="rId8"/>
    <p:sldId id="264" r:id="rId9"/>
    <p:sldId id="265" r:id="rId10"/>
    <p:sldId id="258" r:id="rId11"/>
    <p:sldId id="266" r:id="rId12"/>
    <p:sldId id="267" r:id="rId13"/>
    <p:sldId id="268" r:id="rId14"/>
    <p:sldId id="269" r:id="rId15"/>
    <p:sldId id="270" r:id="rId16"/>
    <p:sldId id="271" r:id="rId17"/>
    <p:sldId id="272" r:id="rId18"/>
    <p:sldId id="287" r:id="rId19"/>
    <p:sldId id="274" r:id="rId20"/>
    <p:sldId id="275" r:id="rId21"/>
    <p:sldId id="283" r:id="rId22"/>
    <p:sldId id="284" r:id="rId23"/>
    <p:sldId id="285" r:id="rId24"/>
    <p:sldId id="279" r:id="rId25"/>
    <p:sldId id="280" r:id="rId26"/>
    <p:sldId id="281" r:id="rId27"/>
    <p:sldId id="28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4"/>
    <p:restoredTop sz="94663"/>
  </p:normalViewPr>
  <p:slideViewPr>
    <p:cSldViewPr snapToGrid="0" snapToObjects="1">
      <p:cViewPr varScale="1">
        <p:scale>
          <a:sx n="112" d="100"/>
          <a:sy n="112" d="100"/>
        </p:scale>
        <p:origin x="37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DDDD6F-9B8F-2C4E-B257-F2474BF02639}" type="datetimeFigureOut">
              <a:rPr lang="en-US" smtClean="0"/>
              <a:t>11/11/21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BDEAA7-108F-FA47-AD37-664E34C68F7D}" type="slidenum">
              <a:rPr lang="en-US" smtClean="0"/>
              <a:t>‹#›</a:t>
            </a:fld>
            <a:endParaRPr lang="en-US"/>
          </a:p>
        </p:txBody>
      </p:sp>
    </p:spTree>
    <p:extLst>
      <p:ext uri="{BB962C8B-B14F-4D97-AF65-F5344CB8AC3E}">
        <p14:creationId xmlns:p14="http://schemas.microsoft.com/office/powerpoint/2010/main" val="21767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BDEAA7-108F-FA47-AD37-664E34C68F7D}" type="slidenum">
              <a:rPr lang="en-US" smtClean="0"/>
              <a:t>14</a:t>
            </a:fld>
            <a:endParaRPr lang="en-US"/>
          </a:p>
        </p:txBody>
      </p:sp>
    </p:spTree>
    <p:extLst>
      <p:ext uri="{BB962C8B-B14F-4D97-AF65-F5344CB8AC3E}">
        <p14:creationId xmlns:p14="http://schemas.microsoft.com/office/powerpoint/2010/main" val="1975189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BDEAA7-108F-FA47-AD37-664E34C68F7D}" type="slidenum">
              <a:rPr lang="en-US" smtClean="0"/>
              <a:t>21</a:t>
            </a:fld>
            <a:endParaRPr lang="en-US"/>
          </a:p>
        </p:txBody>
      </p:sp>
    </p:spTree>
    <p:extLst>
      <p:ext uri="{BB962C8B-B14F-4D97-AF65-F5344CB8AC3E}">
        <p14:creationId xmlns:p14="http://schemas.microsoft.com/office/powerpoint/2010/main" val="1532494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BDEAA7-108F-FA47-AD37-664E34C68F7D}" type="slidenum">
              <a:rPr lang="en-US" smtClean="0"/>
              <a:t>22</a:t>
            </a:fld>
            <a:endParaRPr lang="en-US"/>
          </a:p>
        </p:txBody>
      </p:sp>
    </p:spTree>
    <p:extLst>
      <p:ext uri="{BB962C8B-B14F-4D97-AF65-F5344CB8AC3E}">
        <p14:creationId xmlns:p14="http://schemas.microsoft.com/office/powerpoint/2010/main" val="1673914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BDEAA7-108F-FA47-AD37-664E34C68F7D}" type="slidenum">
              <a:rPr lang="en-US" smtClean="0"/>
              <a:t>23</a:t>
            </a:fld>
            <a:endParaRPr lang="en-US"/>
          </a:p>
        </p:txBody>
      </p:sp>
    </p:spTree>
    <p:extLst>
      <p:ext uri="{BB962C8B-B14F-4D97-AF65-F5344CB8AC3E}">
        <p14:creationId xmlns:p14="http://schemas.microsoft.com/office/powerpoint/2010/main" val="456391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BDEAA7-108F-FA47-AD37-664E34C68F7D}" type="slidenum">
              <a:rPr lang="en-US" smtClean="0"/>
              <a:t>25</a:t>
            </a:fld>
            <a:endParaRPr lang="en-US"/>
          </a:p>
        </p:txBody>
      </p:sp>
    </p:spTree>
    <p:extLst>
      <p:ext uri="{BB962C8B-B14F-4D97-AF65-F5344CB8AC3E}">
        <p14:creationId xmlns:p14="http://schemas.microsoft.com/office/powerpoint/2010/main" val="2941875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C135-6FA7-2747-A770-322A091795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873632-5AB9-3E41-B55B-E7A4AFE360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0A5002-3102-9441-A724-1E574E995924}"/>
              </a:ext>
            </a:extLst>
          </p:cNvPr>
          <p:cNvSpPr>
            <a:spLocks noGrp="1"/>
          </p:cNvSpPr>
          <p:nvPr>
            <p:ph type="dt" sz="half" idx="10"/>
          </p:nvPr>
        </p:nvSpPr>
        <p:spPr/>
        <p:txBody>
          <a:bodyPr/>
          <a:lstStyle/>
          <a:p>
            <a:fld id="{0CAF4614-1AAC-7E4B-B22C-FC382225996D}" type="datetimeFigureOut">
              <a:rPr lang="en-US" smtClean="0"/>
              <a:t>11/11/21</a:t>
            </a:fld>
            <a:endParaRPr lang="en-US"/>
          </a:p>
        </p:txBody>
      </p:sp>
      <p:sp>
        <p:nvSpPr>
          <p:cNvPr id="5" name="Footer Placeholder 4">
            <a:extLst>
              <a:ext uri="{FF2B5EF4-FFF2-40B4-BE49-F238E27FC236}">
                <a16:creationId xmlns:a16="http://schemas.microsoft.com/office/drawing/2014/main" id="{C372F8ED-68A5-9146-925A-A8D2E137B9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40F3A1-6339-9D44-BCC0-B805F4DCBFDF}"/>
              </a:ext>
            </a:extLst>
          </p:cNvPr>
          <p:cNvSpPr>
            <a:spLocks noGrp="1"/>
          </p:cNvSpPr>
          <p:nvPr>
            <p:ph type="sldNum" sz="quarter" idx="12"/>
          </p:nvPr>
        </p:nvSpPr>
        <p:spPr/>
        <p:txBody>
          <a:bodyPr/>
          <a:lstStyle/>
          <a:p>
            <a:fld id="{FAE71E34-9697-6B4B-9201-59A2DA003CDE}" type="slidenum">
              <a:rPr lang="en-US" smtClean="0"/>
              <a:t>‹#›</a:t>
            </a:fld>
            <a:endParaRPr lang="en-US"/>
          </a:p>
        </p:txBody>
      </p:sp>
    </p:spTree>
    <p:extLst>
      <p:ext uri="{BB962C8B-B14F-4D97-AF65-F5344CB8AC3E}">
        <p14:creationId xmlns:p14="http://schemas.microsoft.com/office/powerpoint/2010/main" val="2044922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ECCCE-CEA2-E548-89F5-3937EE06D4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E0BA84-AF18-FD40-808D-8A9CDD2BBD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BBA50-252B-4541-9807-00E772E8DAB8}"/>
              </a:ext>
            </a:extLst>
          </p:cNvPr>
          <p:cNvSpPr>
            <a:spLocks noGrp="1"/>
          </p:cNvSpPr>
          <p:nvPr>
            <p:ph type="dt" sz="half" idx="10"/>
          </p:nvPr>
        </p:nvSpPr>
        <p:spPr/>
        <p:txBody>
          <a:bodyPr/>
          <a:lstStyle/>
          <a:p>
            <a:fld id="{0CAF4614-1AAC-7E4B-B22C-FC382225996D}" type="datetimeFigureOut">
              <a:rPr lang="en-US" smtClean="0"/>
              <a:t>11/11/21</a:t>
            </a:fld>
            <a:endParaRPr lang="en-US"/>
          </a:p>
        </p:txBody>
      </p:sp>
      <p:sp>
        <p:nvSpPr>
          <p:cNvPr id="5" name="Footer Placeholder 4">
            <a:extLst>
              <a:ext uri="{FF2B5EF4-FFF2-40B4-BE49-F238E27FC236}">
                <a16:creationId xmlns:a16="http://schemas.microsoft.com/office/drawing/2014/main" id="{31F83036-2370-2040-B225-BC6B0BECE3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D6ED4A-766F-094B-ADE9-9F65DDCA6FD1}"/>
              </a:ext>
            </a:extLst>
          </p:cNvPr>
          <p:cNvSpPr>
            <a:spLocks noGrp="1"/>
          </p:cNvSpPr>
          <p:nvPr>
            <p:ph type="sldNum" sz="quarter" idx="12"/>
          </p:nvPr>
        </p:nvSpPr>
        <p:spPr/>
        <p:txBody>
          <a:bodyPr/>
          <a:lstStyle/>
          <a:p>
            <a:fld id="{FAE71E34-9697-6B4B-9201-59A2DA003CDE}" type="slidenum">
              <a:rPr lang="en-US" smtClean="0"/>
              <a:t>‹#›</a:t>
            </a:fld>
            <a:endParaRPr lang="en-US"/>
          </a:p>
        </p:txBody>
      </p:sp>
    </p:spTree>
    <p:extLst>
      <p:ext uri="{BB962C8B-B14F-4D97-AF65-F5344CB8AC3E}">
        <p14:creationId xmlns:p14="http://schemas.microsoft.com/office/powerpoint/2010/main" val="4020176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080C21-A024-1046-BE99-5AE089B623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9A2D61-22B9-2A49-B128-AF04F69913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4E734-C196-AE4C-952C-BE80124ABD29}"/>
              </a:ext>
            </a:extLst>
          </p:cNvPr>
          <p:cNvSpPr>
            <a:spLocks noGrp="1"/>
          </p:cNvSpPr>
          <p:nvPr>
            <p:ph type="dt" sz="half" idx="10"/>
          </p:nvPr>
        </p:nvSpPr>
        <p:spPr/>
        <p:txBody>
          <a:bodyPr/>
          <a:lstStyle/>
          <a:p>
            <a:fld id="{0CAF4614-1AAC-7E4B-B22C-FC382225996D}" type="datetimeFigureOut">
              <a:rPr lang="en-US" smtClean="0"/>
              <a:t>11/11/21</a:t>
            </a:fld>
            <a:endParaRPr lang="en-US"/>
          </a:p>
        </p:txBody>
      </p:sp>
      <p:sp>
        <p:nvSpPr>
          <p:cNvPr id="5" name="Footer Placeholder 4">
            <a:extLst>
              <a:ext uri="{FF2B5EF4-FFF2-40B4-BE49-F238E27FC236}">
                <a16:creationId xmlns:a16="http://schemas.microsoft.com/office/drawing/2014/main" id="{D8E0F0BB-F4C3-7244-962D-344223DFC2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477ED5-184E-D74A-A52C-C25F7934C7C6}"/>
              </a:ext>
            </a:extLst>
          </p:cNvPr>
          <p:cNvSpPr>
            <a:spLocks noGrp="1"/>
          </p:cNvSpPr>
          <p:nvPr>
            <p:ph type="sldNum" sz="quarter" idx="12"/>
          </p:nvPr>
        </p:nvSpPr>
        <p:spPr/>
        <p:txBody>
          <a:bodyPr/>
          <a:lstStyle/>
          <a:p>
            <a:fld id="{FAE71E34-9697-6B4B-9201-59A2DA003CDE}" type="slidenum">
              <a:rPr lang="en-US" smtClean="0"/>
              <a:t>‹#›</a:t>
            </a:fld>
            <a:endParaRPr lang="en-US"/>
          </a:p>
        </p:txBody>
      </p:sp>
    </p:spTree>
    <p:extLst>
      <p:ext uri="{BB962C8B-B14F-4D97-AF65-F5344CB8AC3E}">
        <p14:creationId xmlns:p14="http://schemas.microsoft.com/office/powerpoint/2010/main" val="2521896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65F0E-94BD-AF4A-8EB8-879394FBF9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142EB0-D629-3446-8C42-F95742C461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DC3DC1-F75D-0442-A0EA-481961F91F30}"/>
              </a:ext>
            </a:extLst>
          </p:cNvPr>
          <p:cNvSpPr>
            <a:spLocks noGrp="1"/>
          </p:cNvSpPr>
          <p:nvPr>
            <p:ph type="dt" sz="half" idx="10"/>
          </p:nvPr>
        </p:nvSpPr>
        <p:spPr/>
        <p:txBody>
          <a:bodyPr/>
          <a:lstStyle/>
          <a:p>
            <a:fld id="{0CAF4614-1AAC-7E4B-B22C-FC382225996D}" type="datetimeFigureOut">
              <a:rPr lang="en-US" smtClean="0"/>
              <a:t>11/11/21</a:t>
            </a:fld>
            <a:endParaRPr lang="en-US"/>
          </a:p>
        </p:txBody>
      </p:sp>
      <p:sp>
        <p:nvSpPr>
          <p:cNvPr id="5" name="Footer Placeholder 4">
            <a:extLst>
              <a:ext uri="{FF2B5EF4-FFF2-40B4-BE49-F238E27FC236}">
                <a16:creationId xmlns:a16="http://schemas.microsoft.com/office/drawing/2014/main" id="{1BB761EF-D13A-424C-B088-76E455378F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B36D7B-2153-C447-BE98-D67404240134}"/>
              </a:ext>
            </a:extLst>
          </p:cNvPr>
          <p:cNvSpPr>
            <a:spLocks noGrp="1"/>
          </p:cNvSpPr>
          <p:nvPr>
            <p:ph type="sldNum" sz="quarter" idx="12"/>
          </p:nvPr>
        </p:nvSpPr>
        <p:spPr/>
        <p:txBody>
          <a:bodyPr/>
          <a:lstStyle/>
          <a:p>
            <a:fld id="{FAE71E34-9697-6B4B-9201-59A2DA003CDE}" type="slidenum">
              <a:rPr lang="en-US" smtClean="0"/>
              <a:t>‹#›</a:t>
            </a:fld>
            <a:endParaRPr lang="en-US"/>
          </a:p>
        </p:txBody>
      </p:sp>
    </p:spTree>
    <p:extLst>
      <p:ext uri="{BB962C8B-B14F-4D97-AF65-F5344CB8AC3E}">
        <p14:creationId xmlns:p14="http://schemas.microsoft.com/office/powerpoint/2010/main" val="2458129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39B0A-9BD2-7C4F-AE14-8D56D631F7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80FB07-4929-7545-B081-7DDD10FF82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2B525C-5BAE-EC46-BACA-D7E933581B55}"/>
              </a:ext>
            </a:extLst>
          </p:cNvPr>
          <p:cNvSpPr>
            <a:spLocks noGrp="1"/>
          </p:cNvSpPr>
          <p:nvPr>
            <p:ph type="dt" sz="half" idx="10"/>
          </p:nvPr>
        </p:nvSpPr>
        <p:spPr/>
        <p:txBody>
          <a:bodyPr/>
          <a:lstStyle/>
          <a:p>
            <a:fld id="{0CAF4614-1AAC-7E4B-B22C-FC382225996D}" type="datetimeFigureOut">
              <a:rPr lang="en-US" smtClean="0"/>
              <a:t>11/11/21</a:t>
            </a:fld>
            <a:endParaRPr lang="en-US"/>
          </a:p>
        </p:txBody>
      </p:sp>
      <p:sp>
        <p:nvSpPr>
          <p:cNvPr id="5" name="Footer Placeholder 4">
            <a:extLst>
              <a:ext uri="{FF2B5EF4-FFF2-40B4-BE49-F238E27FC236}">
                <a16:creationId xmlns:a16="http://schemas.microsoft.com/office/drawing/2014/main" id="{4A518C8A-F241-334E-937E-FA73ED449A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4ACCD-525A-4E45-A84E-5CDDBA0A38A7}"/>
              </a:ext>
            </a:extLst>
          </p:cNvPr>
          <p:cNvSpPr>
            <a:spLocks noGrp="1"/>
          </p:cNvSpPr>
          <p:nvPr>
            <p:ph type="sldNum" sz="quarter" idx="12"/>
          </p:nvPr>
        </p:nvSpPr>
        <p:spPr/>
        <p:txBody>
          <a:bodyPr/>
          <a:lstStyle/>
          <a:p>
            <a:fld id="{FAE71E34-9697-6B4B-9201-59A2DA003CDE}" type="slidenum">
              <a:rPr lang="en-US" smtClean="0"/>
              <a:t>‹#›</a:t>
            </a:fld>
            <a:endParaRPr lang="en-US"/>
          </a:p>
        </p:txBody>
      </p:sp>
    </p:spTree>
    <p:extLst>
      <p:ext uri="{BB962C8B-B14F-4D97-AF65-F5344CB8AC3E}">
        <p14:creationId xmlns:p14="http://schemas.microsoft.com/office/powerpoint/2010/main" val="642910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92A1C-8B45-DC40-B954-F97538DEB5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EB238B-B345-0246-9188-E4039A1B91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80211E-B135-424B-924B-8302CDBC77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BB72F5-7928-4D4C-9077-C795E370E95B}"/>
              </a:ext>
            </a:extLst>
          </p:cNvPr>
          <p:cNvSpPr>
            <a:spLocks noGrp="1"/>
          </p:cNvSpPr>
          <p:nvPr>
            <p:ph type="dt" sz="half" idx="10"/>
          </p:nvPr>
        </p:nvSpPr>
        <p:spPr/>
        <p:txBody>
          <a:bodyPr/>
          <a:lstStyle/>
          <a:p>
            <a:fld id="{0CAF4614-1AAC-7E4B-B22C-FC382225996D}" type="datetimeFigureOut">
              <a:rPr lang="en-US" smtClean="0"/>
              <a:t>11/11/21</a:t>
            </a:fld>
            <a:endParaRPr lang="en-US"/>
          </a:p>
        </p:txBody>
      </p:sp>
      <p:sp>
        <p:nvSpPr>
          <p:cNvPr id="6" name="Footer Placeholder 5">
            <a:extLst>
              <a:ext uri="{FF2B5EF4-FFF2-40B4-BE49-F238E27FC236}">
                <a16:creationId xmlns:a16="http://schemas.microsoft.com/office/drawing/2014/main" id="{6466644D-90BC-E44B-B234-B6874184DC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512A00-85EB-8A40-A4E6-5831EF526D9D}"/>
              </a:ext>
            </a:extLst>
          </p:cNvPr>
          <p:cNvSpPr>
            <a:spLocks noGrp="1"/>
          </p:cNvSpPr>
          <p:nvPr>
            <p:ph type="sldNum" sz="quarter" idx="12"/>
          </p:nvPr>
        </p:nvSpPr>
        <p:spPr/>
        <p:txBody>
          <a:bodyPr/>
          <a:lstStyle/>
          <a:p>
            <a:fld id="{FAE71E34-9697-6B4B-9201-59A2DA003CDE}" type="slidenum">
              <a:rPr lang="en-US" smtClean="0"/>
              <a:t>‹#›</a:t>
            </a:fld>
            <a:endParaRPr lang="en-US"/>
          </a:p>
        </p:txBody>
      </p:sp>
    </p:spTree>
    <p:extLst>
      <p:ext uri="{BB962C8B-B14F-4D97-AF65-F5344CB8AC3E}">
        <p14:creationId xmlns:p14="http://schemas.microsoft.com/office/powerpoint/2010/main" val="3235705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9BD91-D181-4B42-AA03-7F43A8313D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6241E-74EF-D94A-9B81-345885E5A7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F47E52-F58B-574F-A32A-361B54734E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F92D78-F7B5-A54E-97A8-72A51F6638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107CD5-C811-1444-9E2B-1952DC5638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8F571E-F266-DA47-AC39-49BB09CF5366}"/>
              </a:ext>
            </a:extLst>
          </p:cNvPr>
          <p:cNvSpPr>
            <a:spLocks noGrp="1"/>
          </p:cNvSpPr>
          <p:nvPr>
            <p:ph type="dt" sz="half" idx="10"/>
          </p:nvPr>
        </p:nvSpPr>
        <p:spPr/>
        <p:txBody>
          <a:bodyPr/>
          <a:lstStyle/>
          <a:p>
            <a:fld id="{0CAF4614-1AAC-7E4B-B22C-FC382225996D}" type="datetimeFigureOut">
              <a:rPr lang="en-US" smtClean="0"/>
              <a:t>11/11/21</a:t>
            </a:fld>
            <a:endParaRPr lang="en-US"/>
          </a:p>
        </p:txBody>
      </p:sp>
      <p:sp>
        <p:nvSpPr>
          <p:cNvPr id="8" name="Footer Placeholder 7">
            <a:extLst>
              <a:ext uri="{FF2B5EF4-FFF2-40B4-BE49-F238E27FC236}">
                <a16:creationId xmlns:a16="http://schemas.microsoft.com/office/drawing/2014/main" id="{BF6B3292-EFEE-1649-A9FF-8C496ADFE1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49E019-9FE6-BE49-891B-B5FF536ADE42}"/>
              </a:ext>
            </a:extLst>
          </p:cNvPr>
          <p:cNvSpPr>
            <a:spLocks noGrp="1"/>
          </p:cNvSpPr>
          <p:nvPr>
            <p:ph type="sldNum" sz="quarter" idx="12"/>
          </p:nvPr>
        </p:nvSpPr>
        <p:spPr/>
        <p:txBody>
          <a:bodyPr/>
          <a:lstStyle/>
          <a:p>
            <a:fld id="{FAE71E34-9697-6B4B-9201-59A2DA003CDE}" type="slidenum">
              <a:rPr lang="en-US" smtClean="0"/>
              <a:t>‹#›</a:t>
            </a:fld>
            <a:endParaRPr lang="en-US"/>
          </a:p>
        </p:txBody>
      </p:sp>
    </p:spTree>
    <p:extLst>
      <p:ext uri="{BB962C8B-B14F-4D97-AF65-F5344CB8AC3E}">
        <p14:creationId xmlns:p14="http://schemas.microsoft.com/office/powerpoint/2010/main" val="2420958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3A6C9-A215-7748-B05B-AB7AC91315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5F2FED-9811-A34D-879B-80D6624AC494}"/>
              </a:ext>
            </a:extLst>
          </p:cNvPr>
          <p:cNvSpPr>
            <a:spLocks noGrp="1"/>
          </p:cNvSpPr>
          <p:nvPr>
            <p:ph type="dt" sz="half" idx="10"/>
          </p:nvPr>
        </p:nvSpPr>
        <p:spPr/>
        <p:txBody>
          <a:bodyPr/>
          <a:lstStyle/>
          <a:p>
            <a:fld id="{0CAF4614-1AAC-7E4B-B22C-FC382225996D}" type="datetimeFigureOut">
              <a:rPr lang="en-US" smtClean="0"/>
              <a:t>11/11/21</a:t>
            </a:fld>
            <a:endParaRPr lang="en-US"/>
          </a:p>
        </p:txBody>
      </p:sp>
      <p:sp>
        <p:nvSpPr>
          <p:cNvPr id="4" name="Footer Placeholder 3">
            <a:extLst>
              <a:ext uri="{FF2B5EF4-FFF2-40B4-BE49-F238E27FC236}">
                <a16:creationId xmlns:a16="http://schemas.microsoft.com/office/drawing/2014/main" id="{547BB5F6-FDA1-7640-BC3C-100D06F904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CD0047-E4F9-004B-BBD7-FFB11C03338A}"/>
              </a:ext>
            </a:extLst>
          </p:cNvPr>
          <p:cNvSpPr>
            <a:spLocks noGrp="1"/>
          </p:cNvSpPr>
          <p:nvPr>
            <p:ph type="sldNum" sz="quarter" idx="12"/>
          </p:nvPr>
        </p:nvSpPr>
        <p:spPr/>
        <p:txBody>
          <a:bodyPr/>
          <a:lstStyle/>
          <a:p>
            <a:fld id="{FAE71E34-9697-6B4B-9201-59A2DA003CDE}" type="slidenum">
              <a:rPr lang="en-US" smtClean="0"/>
              <a:t>‹#›</a:t>
            </a:fld>
            <a:endParaRPr lang="en-US"/>
          </a:p>
        </p:txBody>
      </p:sp>
    </p:spTree>
    <p:extLst>
      <p:ext uri="{BB962C8B-B14F-4D97-AF65-F5344CB8AC3E}">
        <p14:creationId xmlns:p14="http://schemas.microsoft.com/office/powerpoint/2010/main" val="568552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2E626D-FB19-B742-BCE7-98B66D45C61C}"/>
              </a:ext>
            </a:extLst>
          </p:cNvPr>
          <p:cNvSpPr>
            <a:spLocks noGrp="1"/>
          </p:cNvSpPr>
          <p:nvPr>
            <p:ph type="dt" sz="half" idx="10"/>
          </p:nvPr>
        </p:nvSpPr>
        <p:spPr/>
        <p:txBody>
          <a:bodyPr/>
          <a:lstStyle/>
          <a:p>
            <a:fld id="{0CAF4614-1AAC-7E4B-B22C-FC382225996D}" type="datetimeFigureOut">
              <a:rPr lang="en-US" smtClean="0"/>
              <a:t>11/11/21</a:t>
            </a:fld>
            <a:endParaRPr lang="en-US"/>
          </a:p>
        </p:txBody>
      </p:sp>
      <p:sp>
        <p:nvSpPr>
          <p:cNvPr id="3" name="Footer Placeholder 2">
            <a:extLst>
              <a:ext uri="{FF2B5EF4-FFF2-40B4-BE49-F238E27FC236}">
                <a16:creationId xmlns:a16="http://schemas.microsoft.com/office/drawing/2014/main" id="{588B91D3-9DFC-4140-B88B-5920A473ED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B62A1C-197B-FD40-BB87-37C06EACAAA9}"/>
              </a:ext>
            </a:extLst>
          </p:cNvPr>
          <p:cNvSpPr>
            <a:spLocks noGrp="1"/>
          </p:cNvSpPr>
          <p:nvPr>
            <p:ph type="sldNum" sz="quarter" idx="12"/>
          </p:nvPr>
        </p:nvSpPr>
        <p:spPr/>
        <p:txBody>
          <a:bodyPr/>
          <a:lstStyle/>
          <a:p>
            <a:fld id="{FAE71E34-9697-6B4B-9201-59A2DA003CDE}" type="slidenum">
              <a:rPr lang="en-US" smtClean="0"/>
              <a:t>‹#›</a:t>
            </a:fld>
            <a:endParaRPr lang="en-US"/>
          </a:p>
        </p:txBody>
      </p:sp>
    </p:spTree>
    <p:extLst>
      <p:ext uri="{BB962C8B-B14F-4D97-AF65-F5344CB8AC3E}">
        <p14:creationId xmlns:p14="http://schemas.microsoft.com/office/powerpoint/2010/main" val="2896706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EF4D1-6866-9446-B46C-49619D237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F7D3EE-5530-D94E-BE01-A1A2FB7A29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6BB3B3-4051-C743-BF19-09BFB0A5A0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F09E50-3811-3B4E-8C17-34A08D5FC667}"/>
              </a:ext>
            </a:extLst>
          </p:cNvPr>
          <p:cNvSpPr>
            <a:spLocks noGrp="1"/>
          </p:cNvSpPr>
          <p:nvPr>
            <p:ph type="dt" sz="half" idx="10"/>
          </p:nvPr>
        </p:nvSpPr>
        <p:spPr/>
        <p:txBody>
          <a:bodyPr/>
          <a:lstStyle/>
          <a:p>
            <a:fld id="{0CAF4614-1AAC-7E4B-B22C-FC382225996D}" type="datetimeFigureOut">
              <a:rPr lang="en-US" smtClean="0"/>
              <a:t>11/11/21</a:t>
            </a:fld>
            <a:endParaRPr lang="en-US"/>
          </a:p>
        </p:txBody>
      </p:sp>
      <p:sp>
        <p:nvSpPr>
          <p:cNvPr id="6" name="Footer Placeholder 5">
            <a:extLst>
              <a:ext uri="{FF2B5EF4-FFF2-40B4-BE49-F238E27FC236}">
                <a16:creationId xmlns:a16="http://schemas.microsoft.com/office/drawing/2014/main" id="{609D54B0-ED2F-8D45-BE84-440106930F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F6B2D6-82BC-7043-84E2-11C5B7A73607}"/>
              </a:ext>
            </a:extLst>
          </p:cNvPr>
          <p:cNvSpPr>
            <a:spLocks noGrp="1"/>
          </p:cNvSpPr>
          <p:nvPr>
            <p:ph type="sldNum" sz="quarter" idx="12"/>
          </p:nvPr>
        </p:nvSpPr>
        <p:spPr/>
        <p:txBody>
          <a:bodyPr/>
          <a:lstStyle/>
          <a:p>
            <a:fld id="{FAE71E34-9697-6B4B-9201-59A2DA003CDE}" type="slidenum">
              <a:rPr lang="en-US" smtClean="0"/>
              <a:t>‹#›</a:t>
            </a:fld>
            <a:endParaRPr lang="en-US"/>
          </a:p>
        </p:txBody>
      </p:sp>
    </p:spTree>
    <p:extLst>
      <p:ext uri="{BB962C8B-B14F-4D97-AF65-F5344CB8AC3E}">
        <p14:creationId xmlns:p14="http://schemas.microsoft.com/office/powerpoint/2010/main" val="1535055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10884-9302-A644-AB44-1BB5189CB5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A5F2DF-D830-EF4E-B3E4-FC56916B25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CD8A5E-8C56-184D-87D1-340E0C9D5E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BB8F9F-61C5-6D4F-A933-FB63A0F38849}"/>
              </a:ext>
            </a:extLst>
          </p:cNvPr>
          <p:cNvSpPr>
            <a:spLocks noGrp="1"/>
          </p:cNvSpPr>
          <p:nvPr>
            <p:ph type="dt" sz="half" idx="10"/>
          </p:nvPr>
        </p:nvSpPr>
        <p:spPr/>
        <p:txBody>
          <a:bodyPr/>
          <a:lstStyle/>
          <a:p>
            <a:fld id="{0CAF4614-1AAC-7E4B-B22C-FC382225996D}" type="datetimeFigureOut">
              <a:rPr lang="en-US" smtClean="0"/>
              <a:t>11/11/21</a:t>
            </a:fld>
            <a:endParaRPr lang="en-US"/>
          </a:p>
        </p:txBody>
      </p:sp>
      <p:sp>
        <p:nvSpPr>
          <p:cNvPr id="6" name="Footer Placeholder 5">
            <a:extLst>
              <a:ext uri="{FF2B5EF4-FFF2-40B4-BE49-F238E27FC236}">
                <a16:creationId xmlns:a16="http://schemas.microsoft.com/office/drawing/2014/main" id="{485CC07A-0592-3042-B7D6-B2150A580A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8A6418-0165-AD4B-B4E2-987484EEFBD6}"/>
              </a:ext>
            </a:extLst>
          </p:cNvPr>
          <p:cNvSpPr>
            <a:spLocks noGrp="1"/>
          </p:cNvSpPr>
          <p:nvPr>
            <p:ph type="sldNum" sz="quarter" idx="12"/>
          </p:nvPr>
        </p:nvSpPr>
        <p:spPr/>
        <p:txBody>
          <a:bodyPr/>
          <a:lstStyle/>
          <a:p>
            <a:fld id="{FAE71E34-9697-6B4B-9201-59A2DA003CDE}" type="slidenum">
              <a:rPr lang="en-US" smtClean="0"/>
              <a:t>‹#›</a:t>
            </a:fld>
            <a:endParaRPr lang="en-US"/>
          </a:p>
        </p:txBody>
      </p:sp>
    </p:spTree>
    <p:extLst>
      <p:ext uri="{BB962C8B-B14F-4D97-AF65-F5344CB8AC3E}">
        <p14:creationId xmlns:p14="http://schemas.microsoft.com/office/powerpoint/2010/main" val="1798955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2D890A-93D6-0244-B6B7-ECBE1AB4F663}"/>
              </a:ext>
            </a:extLst>
          </p:cNvPr>
          <p:cNvSpPr/>
          <p:nvPr userDrawn="1"/>
        </p:nvSpPr>
        <p:spPr>
          <a:xfrm>
            <a:off x="0" y="0"/>
            <a:ext cx="12192000" cy="6858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5CDEE39-3DB5-0A43-87C1-78B6974DC264}"/>
              </a:ext>
            </a:extLst>
          </p:cNvPr>
          <p:cNvSpPr/>
          <p:nvPr userDrawn="1"/>
        </p:nvSpPr>
        <p:spPr>
          <a:xfrm>
            <a:off x="0" y="0"/>
            <a:ext cx="716096" cy="6858000"/>
          </a:xfrm>
          <a:prstGeom prst="rect">
            <a:avLst/>
          </a:prstGeom>
          <a:gradFill>
            <a:gsLst>
              <a:gs pos="0">
                <a:schemeClr val="accent1">
                  <a:lumMod val="0"/>
                  <a:lumOff val="100000"/>
                </a:schemeClr>
              </a:gs>
              <a:gs pos="35000">
                <a:schemeClr val="accent1">
                  <a:lumMod val="0"/>
                  <a:lumOff val="100000"/>
                </a:schemeClr>
              </a:gs>
              <a:gs pos="100000">
                <a:schemeClr val="accent1">
                  <a:lumMod val="50000"/>
                </a:schemeClr>
              </a:gs>
            </a:gsLst>
            <a:path path="circle">
              <a:fillToRect l="50000" t="-80000" r="50000" b="18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C5925BD-8E52-6A4B-B506-9AA67AEF1E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16D6D02-D290-1C47-9FB5-CBC27C9B85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9B448EC-417D-F641-9475-EF291F4F67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AF4614-1AAC-7E4B-B22C-FC382225996D}" type="datetimeFigureOut">
              <a:rPr lang="en-US" smtClean="0"/>
              <a:t>11/11/21</a:t>
            </a:fld>
            <a:endParaRPr lang="en-US"/>
          </a:p>
        </p:txBody>
      </p:sp>
      <p:sp>
        <p:nvSpPr>
          <p:cNvPr id="5" name="Footer Placeholder 4">
            <a:extLst>
              <a:ext uri="{FF2B5EF4-FFF2-40B4-BE49-F238E27FC236}">
                <a16:creationId xmlns:a16="http://schemas.microsoft.com/office/drawing/2014/main" id="{8E30456B-CADD-874A-89DE-D232A96E9E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DA52DC-FB9C-A247-B117-2FAFF8E59D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E71E34-9697-6B4B-9201-59A2DA003CDE}" type="slidenum">
              <a:rPr lang="en-US" smtClean="0"/>
              <a:t>‹#›</a:t>
            </a:fld>
            <a:endParaRPr lang="en-US"/>
          </a:p>
        </p:txBody>
      </p:sp>
    </p:spTree>
    <p:extLst>
      <p:ext uri="{BB962C8B-B14F-4D97-AF65-F5344CB8AC3E}">
        <p14:creationId xmlns:p14="http://schemas.microsoft.com/office/powerpoint/2010/main" val="249093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accent1">
              <a:lumMod val="50000"/>
            </a:schemeClr>
          </a:solidFill>
          <a:latin typeface="Arial Nova"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C00000"/>
        </a:buClr>
        <a:buFont typeface="System Font Regular"/>
        <a:buChar char="■"/>
        <a:defRPr sz="2800" b="0" i="0" kern="1200">
          <a:solidFill>
            <a:schemeClr val="tx1"/>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buClr>
          <a:srgbClr val="C00000"/>
        </a:buClr>
        <a:buFont typeface="System Font Regular"/>
        <a:buChar char="□"/>
        <a:defRPr sz="2400" b="0" i="0" kern="1200">
          <a:solidFill>
            <a:schemeClr val="tx1"/>
          </a:solidFill>
          <a:latin typeface="Arial Nova" panose="020B0504020202020204" pitchFamily="34" charset="0"/>
          <a:ea typeface="+mn-ea"/>
          <a:cs typeface="+mn-cs"/>
        </a:defRPr>
      </a:lvl2pPr>
      <a:lvl3pPr marL="1143000" indent="-228600" algn="l" defTabSz="914400" rtl="0" eaLnBrk="1" latinLnBrk="0" hangingPunct="1">
        <a:lnSpc>
          <a:spcPct val="90000"/>
        </a:lnSpc>
        <a:spcBef>
          <a:spcPts val="500"/>
        </a:spcBef>
        <a:buClr>
          <a:srgbClr val="C00000"/>
        </a:buClr>
        <a:buFont typeface="System Font Regular"/>
        <a:buChar char="●"/>
        <a:defRPr sz="2000" b="0" i="0" kern="1200">
          <a:solidFill>
            <a:schemeClr val="tx1"/>
          </a:solidFill>
          <a:latin typeface="Arial Nova" panose="020B0504020202020204" pitchFamily="34" charset="0"/>
          <a:ea typeface="+mn-ea"/>
          <a:cs typeface="+mn-cs"/>
        </a:defRPr>
      </a:lvl3pPr>
      <a:lvl4pPr marL="1657350" indent="-285750" algn="l" defTabSz="914400" rtl="0" eaLnBrk="1" latinLnBrk="0" hangingPunct="1">
        <a:lnSpc>
          <a:spcPct val="90000"/>
        </a:lnSpc>
        <a:spcBef>
          <a:spcPts val="500"/>
        </a:spcBef>
        <a:buClr>
          <a:srgbClr val="C00000"/>
        </a:buClr>
        <a:buFont typeface="Courier New" panose="02070309020205020404" pitchFamily="49" charset="0"/>
        <a:buChar char="o"/>
        <a:defRPr sz="1800" b="0" i="0" kern="1200">
          <a:solidFill>
            <a:schemeClr val="tx1"/>
          </a:solidFill>
          <a:latin typeface="Arial Nova"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sv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FB739-8DFC-C344-A840-A9BCEE05A5AC}"/>
              </a:ext>
            </a:extLst>
          </p:cNvPr>
          <p:cNvSpPr>
            <a:spLocks noGrp="1"/>
          </p:cNvSpPr>
          <p:nvPr>
            <p:ph type="ctrTitle"/>
          </p:nvPr>
        </p:nvSpPr>
        <p:spPr>
          <a:xfrm>
            <a:off x="0" y="287972"/>
            <a:ext cx="12192000" cy="1643698"/>
          </a:xfrm>
          <a:solidFill>
            <a:schemeClr val="accent1">
              <a:lumMod val="50000"/>
            </a:schemeClr>
          </a:solidFill>
        </p:spPr>
        <p:txBody>
          <a:bodyPr anchor="ctr">
            <a:normAutofit/>
          </a:bodyPr>
          <a:lstStyle/>
          <a:p>
            <a:pPr algn="l"/>
            <a:r>
              <a:rPr lang="en-US" sz="4400" dirty="0">
                <a:solidFill>
                  <a:schemeClr val="bg1"/>
                </a:solidFill>
              </a:rPr>
              <a:t>     Fishing Industry Economic Activity Trends </a:t>
            </a:r>
            <a:br>
              <a:rPr lang="en-US" sz="4400" dirty="0">
                <a:solidFill>
                  <a:schemeClr val="bg1"/>
                </a:solidFill>
              </a:rPr>
            </a:br>
            <a:r>
              <a:rPr lang="en-US" sz="4400" dirty="0">
                <a:solidFill>
                  <a:schemeClr val="bg1"/>
                </a:solidFill>
              </a:rPr>
              <a:t>     in the Newport, Oregon Area</a:t>
            </a:r>
          </a:p>
        </p:txBody>
      </p:sp>
      <p:sp>
        <p:nvSpPr>
          <p:cNvPr id="3" name="Subtitle 2">
            <a:extLst>
              <a:ext uri="{FF2B5EF4-FFF2-40B4-BE49-F238E27FC236}">
                <a16:creationId xmlns:a16="http://schemas.microsoft.com/office/drawing/2014/main" id="{A58B243C-DD1D-7045-9B7B-E02F150AD599}"/>
              </a:ext>
            </a:extLst>
          </p:cNvPr>
          <p:cNvSpPr>
            <a:spLocks noGrp="1"/>
          </p:cNvSpPr>
          <p:nvPr>
            <p:ph type="subTitle" idx="1"/>
          </p:nvPr>
        </p:nvSpPr>
        <p:spPr>
          <a:xfrm>
            <a:off x="4950201" y="2641918"/>
            <a:ext cx="5811188" cy="3747452"/>
          </a:xfrm>
        </p:spPr>
        <p:txBody>
          <a:bodyPr>
            <a:noAutofit/>
          </a:bodyPr>
          <a:lstStyle/>
          <a:p>
            <a:r>
              <a:rPr lang="en-US" b="1" dirty="0">
                <a:solidFill>
                  <a:schemeClr val="accent1">
                    <a:lumMod val="50000"/>
                  </a:schemeClr>
                </a:solidFill>
              </a:rPr>
              <a:t>Author: </a:t>
            </a:r>
          </a:p>
          <a:p>
            <a:r>
              <a:rPr lang="en-US" sz="2000" dirty="0">
                <a:cs typeface="Times New Roman" panose="02020603050405020304" pitchFamily="18" charset="0"/>
              </a:rPr>
              <a:t>Shannon Davis,</a:t>
            </a:r>
            <a:br>
              <a:rPr lang="en-US" sz="2000" dirty="0">
                <a:cs typeface="Times New Roman" panose="02020603050405020304" pitchFamily="18" charset="0"/>
              </a:rPr>
            </a:br>
            <a:r>
              <a:rPr lang="en-US" sz="2000" dirty="0">
                <a:cs typeface="Times New Roman" panose="02020603050405020304" pitchFamily="18" charset="0"/>
              </a:rPr>
              <a:t>The Research Group, LLC</a:t>
            </a:r>
          </a:p>
          <a:p>
            <a:r>
              <a:rPr lang="en-US" dirty="0"/>
              <a:t> </a:t>
            </a:r>
          </a:p>
          <a:p>
            <a:r>
              <a:rPr lang="en-US" b="1" dirty="0">
                <a:solidFill>
                  <a:schemeClr val="accent1">
                    <a:lumMod val="50000"/>
                  </a:schemeClr>
                </a:solidFill>
              </a:rPr>
              <a:t>Sponsors:</a:t>
            </a:r>
          </a:p>
          <a:p>
            <a:r>
              <a:rPr lang="en-US" sz="2000" dirty="0">
                <a:cs typeface="Times New Roman" panose="02020603050405020304" pitchFamily="18" charset="0"/>
              </a:rPr>
              <a:t>Lincoln County Board of Commissioners </a:t>
            </a:r>
          </a:p>
          <a:p>
            <a:r>
              <a:rPr lang="en-US" sz="2000" dirty="0">
                <a:cs typeface="Times New Roman" panose="02020603050405020304" pitchFamily="18" charset="0"/>
              </a:rPr>
              <a:t>Midwater Trawlers Cooperative</a:t>
            </a:r>
          </a:p>
          <a:p>
            <a:endParaRPr lang="en-US" dirty="0">
              <a:latin typeface="Times New Roman" panose="02020603050405020304" pitchFamily="18" charset="0"/>
              <a:cs typeface="Times New Roman" panose="02020603050405020304" pitchFamily="18" charset="0"/>
            </a:endParaRPr>
          </a:p>
        </p:txBody>
      </p:sp>
      <p:pic>
        <p:nvPicPr>
          <p:cNvPr id="7" name="Picture 6" descr="A picture containing text, boat, outdoor&#10;&#10;Description automatically generated">
            <a:extLst>
              <a:ext uri="{FF2B5EF4-FFF2-40B4-BE49-F238E27FC236}">
                <a16:creationId xmlns:a16="http://schemas.microsoft.com/office/drawing/2014/main" id="{23FD74A3-7915-B845-AE76-7F2FABE8951C}"/>
              </a:ext>
            </a:extLst>
          </p:cNvPr>
          <p:cNvPicPr>
            <a:picLocks noChangeAspect="1"/>
          </p:cNvPicPr>
          <p:nvPr/>
        </p:nvPicPr>
        <p:blipFill>
          <a:blip r:embed="rId2"/>
          <a:stretch>
            <a:fillRect/>
          </a:stretch>
        </p:blipFill>
        <p:spPr>
          <a:xfrm>
            <a:off x="1229462" y="2240279"/>
            <a:ext cx="3320935" cy="4297680"/>
          </a:xfrm>
          <a:prstGeom prst="rect">
            <a:avLst/>
          </a:prstGeom>
          <a:effectLst>
            <a:outerShdw blurRad="182364" dist="101600" dir="8100000" algn="tr" rotWithShape="0">
              <a:prstClr val="black">
                <a:alpha val="40000"/>
              </a:prstClr>
            </a:outerShdw>
          </a:effectLst>
        </p:spPr>
      </p:pic>
    </p:spTree>
    <p:extLst>
      <p:ext uri="{BB962C8B-B14F-4D97-AF65-F5344CB8AC3E}">
        <p14:creationId xmlns:p14="http://schemas.microsoft.com/office/powerpoint/2010/main" val="294535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E889A-A142-7943-8AE0-EA7A3108E769}"/>
              </a:ext>
            </a:extLst>
          </p:cNvPr>
          <p:cNvSpPr>
            <a:spLocks noGrp="1"/>
          </p:cNvSpPr>
          <p:nvPr>
            <p:ph type="title"/>
          </p:nvPr>
        </p:nvSpPr>
        <p:spPr>
          <a:xfrm>
            <a:off x="0" y="548639"/>
            <a:ext cx="12192000" cy="1557395"/>
          </a:xfrm>
          <a:solidFill>
            <a:schemeClr val="accent1">
              <a:lumMod val="50000"/>
            </a:schemeClr>
          </a:solidFill>
        </p:spPr>
        <p:txBody>
          <a:bodyPr>
            <a:normAutofit/>
          </a:bodyPr>
          <a:lstStyle/>
          <a:p>
            <a:r>
              <a:rPr lang="en-US" dirty="0">
                <a:solidFill>
                  <a:schemeClr val="bg1"/>
                </a:solidFill>
              </a:rPr>
              <a:t>     Onshore Harvested Volume and </a:t>
            </a:r>
            <a:br>
              <a:rPr lang="en-US" dirty="0">
                <a:solidFill>
                  <a:schemeClr val="bg1"/>
                </a:solidFill>
              </a:rPr>
            </a:br>
            <a:r>
              <a:rPr lang="en-US" dirty="0">
                <a:solidFill>
                  <a:schemeClr val="bg1"/>
                </a:solidFill>
              </a:rPr>
              <a:t>     Ex-Vessel Value </a:t>
            </a:r>
            <a:r>
              <a:rPr lang="en-US" sz="3600" dirty="0">
                <a:solidFill>
                  <a:schemeClr val="bg1"/>
                </a:solidFill>
              </a:rPr>
              <a:t>(by Port Group – 2019)</a:t>
            </a:r>
          </a:p>
        </p:txBody>
      </p:sp>
      <p:pic>
        <p:nvPicPr>
          <p:cNvPr id="10" name="Picture 9" descr="A screenshot of a computer&#10;&#10;Description automatically generated with medium confidence">
            <a:extLst>
              <a:ext uri="{FF2B5EF4-FFF2-40B4-BE49-F238E27FC236}">
                <a16:creationId xmlns:a16="http://schemas.microsoft.com/office/drawing/2014/main" id="{5CA2465C-C27A-F146-A6E3-BFDD4A31D278}"/>
              </a:ext>
            </a:extLst>
          </p:cNvPr>
          <p:cNvPicPr>
            <a:picLocks noChangeAspect="1"/>
          </p:cNvPicPr>
          <p:nvPr/>
        </p:nvPicPr>
        <p:blipFill>
          <a:blip r:embed="rId2"/>
          <a:stretch>
            <a:fillRect/>
          </a:stretch>
        </p:blipFill>
        <p:spPr>
          <a:xfrm>
            <a:off x="1287249" y="2307204"/>
            <a:ext cx="9905007" cy="4402225"/>
          </a:xfrm>
          <a:prstGeom prst="rect">
            <a:avLst/>
          </a:prstGeom>
        </p:spPr>
      </p:pic>
    </p:spTree>
    <p:extLst>
      <p:ext uri="{BB962C8B-B14F-4D97-AF65-F5344CB8AC3E}">
        <p14:creationId xmlns:p14="http://schemas.microsoft.com/office/powerpoint/2010/main" val="3653680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boat, water, tree&#10;&#10;Description automatically generated">
            <a:extLst>
              <a:ext uri="{FF2B5EF4-FFF2-40B4-BE49-F238E27FC236}">
                <a16:creationId xmlns:a16="http://schemas.microsoft.com/office/drawing/2014/main" id="{06321DD5-75ED-1240-8904-64851CBAC683}"/>
              </a:ext>
            </a:extLst>
          </p:cNvPr>
          <p:cNvPicPr>
            <a:picLocks noChangeAspect="1"/>
          </p:cNvPicPr>
          <p:nvPr/>
        </p:nvPicPr>
        <p:blipFill>
          <a:blip r:embed="rId2"/>
          <a:stretch>
            <a:fillRect/>
          </a:stretch>
        </p:blipFill>
        <p:spPr>
          <a:xfrm>
            <a:off x="1179576" y="-14918"/>
            <a:ext cx="7684008" cy="6872918"/>
          </a:xfrm>
          <a:prstGeom prst="rect">
            <a:avLst/>
          </a:prstGeom>
        </p:spPr>
      </p:pic>
      <p:sp>
        <p:nvSpPr>
          <p:cNvPr id="2" name="Title 1">
            <a:extLst>
              <a:ext uri="{FF2B5EF4-FFF2-40B4-BE49-F238E27FC236}">
                <a16:creationId xmlns:a16="http://schemas.microsoft.com/office/drawing/2014/main" id="{C5E5668D-DD41-DE42-8C00-B79280A69243}"/>
              </a:ext>
            </a:extLst>
          </p:cNvPr>
          <p:cNvSpPr>
            <a:spLocks noGrp="1"/>
          </p:cNvSpPr>
          <p:nvPr>
            <p:ph type="title"/>
          </p:nvPr>
        </p:nvSpPr>
        <p:spPr>
          <a:xfrm>
            <a:off x="0" y="365125"/>
            <a:ext cx="12192000" cy="1460500"/>
          </a:xfrm>
          <a:solidFill>
            <a:schemeClr val="accent1">
              <a:lumMod val="50000"/>
            </a:schemeClr>
          </a:solidFill>
        </p:spPr>
        <p:txBody>
          <a:bodyPr>
            <a:normAutofit/>
          </a:bodyPr>
          <a:lstStyle/>
          <a:p>
            <a:r>
              <a:rPr lang="en-US" sz="4200" dirty="0">
                <a:solidFill>
                  <a:schemeClr val="bg1"/>
                </a:solidFill>
              </a:rPr>
              <a:t>      Local processing added $46 million </a:t>
            </a:r>
            <a:br>
              <a:rPr lang="en-US" sz="4200" dirty="0">
                <a:solidFill>
                  <a:schemeClr val="bg1"/>
                </a:solidFill>
              </a:rPr>
            </a:br>
            <a:r>
              <a:rPr lang="en-US" sz="4200" dirty="0">
                <a:solidFill>
                  <a:schemeClr val="bg1"/>
                </a:solidFill>
              </a:rPr>
              <a:t>      in economic value</a:t>
            </a:r>
          </a:p>
        </p:txBody>
      </p:sp>
    </p:spTree>
    <p:extLst>
      <p:ext uri="{BB962C8B-B14F-4D97-AF65-F5344CB8AC3E}">
        <p14:creationId xmlns:p14="http://schemas.microsoft.com/office/powerpoint/2010/main" val="1048063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descr="A boat in the water&#10;&#10;Description automatically generated with low confidence">
            <a:extLst>
              <a:ext uri="{FF2B5EF4-FFF2-40B4-BE49-F238E27FC236}">
                <a16:creationId xmlns:a16="http://schemas.microsoft.com/office/drawing/2014/main" id="{3E7A7CEB-36DA-7F4C-9528-B3CB12781A1F}"/>
              </a:ext>
            </a:extLst>
          </p:cNvPr>
          <p:cNvPicPr>
            <a:picLocks noChangeAspect="1"/>
          </p:cNvPicPr>
          <p:nvPr/>
        </p:nvPicPr>
        <p:blipFill rotWithShape="1">
          <a:blip r:embed="rId3"/>
          <a:srcRect b="10940"/>
          <a:stretch/>
        </p:blipFill>
        <p:spPr>
          <a:xfrm>
            <a:off x="707390" y="0"/>
            <a:ext cx="11484610" cy="6858000"/>
          </a:xfrm>
          <a:prstGeom prst="rect">
            <a:avLst/>
          </a:prstGeom>
        </p:spPr>
      </p:pic>
      <p:sp>
        <p:nvSpPr>
          <p:cNvPr id="2" name="Title 1">
            <a:extLst>
              <a:ext uri="{FF2B5EF4-FFF2-40B4-BE49-F238E27FC236}">
                <a16:creationId xmlns:a16="http://schemas.microsoft.com/office/drawing/2014/main" id="{59637D32-8B02-5A4C-A895-6648536F4201}"/>
              </a:ext>
            </a:extLst>
          </p:cNvPr>
          <p:cNvSpPr>
            <a:spLocks noGrp="1"/>
          </p:cNvSpPr>
          <p:nvPr>
            <p:ph type="title"/>
          </p:nvPr>
        </p:nvSpPr>
        <p:spPr>
          <a:xfrm>
            <a:off x="0" y="365125"/>
            <a:ext cx="12192000" cy="1325563"/>
          </a:xfrm>
          <a:solidFill>
            <a:schemeClr val="accent1">
              <a:lumMod val="50000"/>
            </a:schemeClr>
          </a:solidFill>
        </p:spPr>
        <p:txBody>
          <a:bodyPr/>
          <a:lstStyle/>
          <a:p>
            <a:r>
              <a:rPr lang="en-US" dirty="0">
                <a:solidFill>
                  <a:schemeClr val="bg1"/>
                </a:solidFill>
              </a:rPr>
              <a:t>      Recreational Fishing Contributions</a:t>
            </a:r>
          </a:p>
        </p:txBody>
      </p:sp>
      <p:sp>
        <p:nvSpPr>
          <p:cNvPr id="3" name="Content Placeholder 2">
            <a:extLst>
              <a:ext uri="{FF2B5EF4-FFF2-40B4-BE49-F238E27FC236}">
                <a16:creationId xmlns:a16="http://schemas.microsoft.com/office/drawing/2014/main" id="{4DB3B009-BB14-9247-9BEA-2D04ED4A07C1}"/>
              </a:ext>
            </a:extLst>
          </p:cNvPr>
          <p:cNvSpPr>
            <a:spLocks noGrp="1"/>
          </p:cNvSpPr>
          <p:nvPr>
            <p:ph idx="1"/>
          </p:nvPr>
        </p:nvSpPr>
        <p:spPr>
          <a:xfrm>
            <a:off x="6458458" y="1966468"/>
            <a:ext cx="5355336" cy="4453255"/>
          </a:xfrm>
        </p:spPr>
        <p:txBody>
          <a:bodyPr>
            <a:normAutofit/>
          </a:bodyPr>
          <a:lstStyle/>
          <a:p>
            <a:pPr marL="0" indent="0">
              <a:buNone/>
            </a:pPr>
            <a:r>
              <a:rPr lang="en-US" dirty="0">
                <a:solidFill>
                  <a:schemeClr val="bg1"/>
                </a:solidFill>
              </a:rPr>
              <a:t>Total ocean and lower river recreational spending in the Newport area was estimated at $23 million in 2019. Depoe Bay and Alsea Bay are important within this calculation.  </a:t>
            </a:r>
          </a:p>
          <a:p>
            <a:pPr marL="0" indent="0">
              <a:buNone/>
            </a:pPr>
            <a:endParaRPr lang="en-US" sz="2400" i="1" dirty="0"/>
          </a:p>
          <a:p>
            <a:pPr marL="0" indent="0">
              <a:buNone/>
            </a:pPr>
            <a:endParaRPr lang="en-US" sz="2400" i="1" dirty="0"/>
          </a:p>
          <a:p>
            <a:pPr marL="0" indent="0">
              <a:buNone/>
            </a:pPr>
            <a:r>
              <a:rPr lang="en-US" sz="2400" i="1" dirty="0">
                <a:solidFill>
                  <a:schemeClr val="bg1"/>
                </a:solidFill>
              </a:rPr>
              <a:t>*(Note: Spending from touring, like whale watching, was not included.)</a:t>
            </a:r>
          </a:p>
          <a:p>
            <a:endParaRPr lang="en-US" dirty="0"/>
          </a:p>
        </p:txBody>
      </p:sp>
    </p:spTree>
    <p:extLst>
      <p:ext uri="{BB962C8B-B14F-4D97-AF65-F5344CB8AC3E}">
        <p14:creationId xmlns:p14="http://schemas.microsoft.com/office/powerpoint/2010/main" val="1717942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3725E-8284-F647-BF4A-AE121C31409E}"/>
              </a:ext>
            </a:extLst>
          </p:cNvPr>
          <p:cNvSpPr>
            <a:spLocks noGrp="1"/>
          </p:cNvSpPr>
          <p:nvPr>
            <p:ph type="title"/>
          </p:nvPr>
        </p:nvSpPr>
        <p:spPr>
          <a:xfrm>
            <a:off x="0" y="365125"/>
            <a:ext cx="12192000" cy="1488059"/>
          </a:xfrm>
          <a:solidFill>
            <a:schemeClr val="accent1">
              <a:lumMod val="50000"/>
            </a:schemeClr>
          </a:solidFill>
        </p:spPr>
        <p:txBody>
          <a:bodyPr>
            <a:normAutofit/>
          </a:bodyPr>
          <a:lstStyle/>
          <a:p>
            <a:r>
              <a:rPr lang="en-US" sz="4200" dirty="0">
                <a:solidFill>
                  <a:schemeClr val="bg1"/>
                </a:solidFill>
              </a:rPr>
              <a:t>      Income Snapshot from Commercial</a:t>
            </a:r>
            <a:br>
              <a:rPr lang="en-US" sz="4200" dirty="0">
                <a:solidFill>
                  <a:schemeClr val="bg1"/>
                </a:solidFill>
              </a:rPr>
            </a:br>
            <a:r>
              <a:rPr lang="en-US" sz="4200" dirty="0">
                <a:solidFill>
                  <a:schemeClr val="bg1"/>
                </a:solidFill>
              </a:rPr>
              <a:t>      &amp; Recreational Fishing (2019)</a:t>
            </a:r>
          </a:p>
        </p:txBody>
      </p:sp>
      <p:pic>
        <p:nvPicPr>
          <p:cNvPr id="7" name="Picture 6" descr="A picture containing table&#10;&#10;Description automatically generated">
            <a:extLst>
              <a:ext uri="{FF2B5EF4-FFF2-40B4-BE49-F238E27FC236}">
                <a16:creationId xmlns:a16="http://schemas.microsoft.com/office/drawing/2014/main" id="{D13C0180-30AA-E14A-B402-6B054E78B31E}"/>
              </a:ext>
            </a:extLst>
          </p:cNvPr>
          <p:cNvPicPr>
            <a:picLocks noChangeAspect="1"/>
          </p:cNvPicPr>
          <p:nvPr/>
        </p:nvPicPr>
        <p:blipFill>
          <a:blip r:embed="rId2"/>
          <a:stretch>
            <a:fillRect/>
          </a:stretch>
        </p:blipFill>
        <p:spPr>
          <a:xfrm>
            <a:off x="843815" y="2359152"/>
            <a:ext cx="11348185" cy="3992880"/>
          </a:xfrm>
          <a:prstGeom prst="rect">
            <a:avLst/>
          </a:prstGeom>
        </p:spPr>
      </p:pic>
    </p:spTree>
    <p:extLst>
      <p:ext uri="{BB962C8B-B14F-4D97-AF65-F5344CB8AC3E}">
        <p14:creationId xmlns:p14="http://schemas.microsoft.com/office/powerpoint/2010/main" val="3298298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outdoor, boat, raft&#10;&#10;Description automatically generated">
            <a:extLst>
              <a:ext uri="{FF2B5EF4-FFF2-40B4-BE49-F238E27FC236}">
                <a16:creationId xmlns:a16="http://schemas.microsoft.com/office/drawing/2014/main" id="{203FAAB4-8187-4841-AD7F-9D212DB79EC4}"/>
              </a:ext>
            </a:extLst>
          </p:cNvPr>
          <p:cNvPicPr>
            <a:picLocks noChangeAspect="1"/>
          </p:cNvPicPr>
          <p:nvPr/>
        </p:nvPicPr>
        <p:blipFill>
          <a:blip r:embed="rId3"/>
          <a:stretch>
            <a:fillRect/>
          </a:stretch>
        </p:blipFill>
        <p:spPr>
          <a:xfrm>
            <a:off x="4218361" y="1666304"/>
            <a:ext cx="7790759" cy="5192229"/>
          </a:xfrm>
          <a:prstGeom prst="rect">
            <a:avLst/>
          </a:prstGeom>
        </p:spPr>
      </p:pic>
      <p:sp>
        <p:nvSpPr>
          <p:cNvPr id="2" name="Title 1">
            <a:extLst>
              <a:ext uri="{FF2B5EF4-FFF2-40B4-BE49-F238E27FC236}">
                <a16:creationId xmlns:a16="http://schemas.microsoft.com/office/drawing/2014/main" id="{04326B6B-3615-9D42-B97E-0D576EFBBE05}"/>
              </a:ext>
            </a:extLst>
          </p:cNvPr>
          <p:cNvSpPr>
            <a:spLocks noGrp="1"/>
          </p:cNvSpPr>
          <p:nvPr>
            <p:ph type="title"/>
          </p:nvPr>
        </p:nvSpPr>
        <p:spPr>
          <a:xfrm>
            <a:off x="0" y="365125"/>
            <a:ext cx="12192000" cy="1325563"/>
          </a:xfrm>
          <a:solidFill>
            <a:schemeClr val="accent1">
              <a:lumMod val="50000"/>
            </a:schemeClr>
          </a:solidFill>
        </p:spPr>
        <p:txBody>
          <a:bodyPr>
            <a:normAutofit/>
          </a:bodyPr>
          <a:lstStyle/>
          <a:p>
            <a:r>
              <a:rPr lang="en-US" sz="4200" dirty="0">
                <a:solidFill>
                  <a:schemeClr val="bg1"/>
                </a:solidFill>
              </a:rPr>
              <a:t>      Jobs Snapshot from Commercial </a:t>
            </a:r>
            <a:br>
              <a:rPr lang="en-US" sz="4200" dirty="0">
                <a:solidFill>
                  <a:schemeClr val="bg1"/>
                </a:solidFill>
              </a:rPr>
            </a:br>
            <a:r>
              <a:rPr lang="en-US" sz="4200" dirty="0">
                <a:solidFill>
                  <a:schemeClr val="bg1"/>
                </a:solidFill>
              </a:rPr>
              <a:t>      &amp; Recreational Fishing (2019) </a:t>
            </a:r>
          </a:p>
        </p:txBody>
      </p:sp>
      <p:pic>
        <p:nvPicPr>
          <p:cNvPr id="12" name="Picture 11" descr="A picture containing logo&#10;&#10;Description automatically generated">
            <a:extLst>
              <a:ext uri="{FF2B5EF4-FFF2-40B4-BE49-F238E27FC236}">
                <a16:creationId xmlns:a16="http://schemas.microsoft.com/office/drawing/2014/main" id="{2FA4094F-76B8-714E-80B1-40963B1E509A}"/>
              </a:ext>
            </a:extLst>
          </p:cNvPr>
          <p:cNvPicPr>
            <a:picLocks noChangeAspect="1"/>
          </p:cNvPicPr>
          <p:nvPr/>
        </p:nvPicPr>
        <p:blipFill>
          <a:blip r:embed="rId4"/>
          <a:stretch>
            <a:fillRect/>
          </a:stretch>
        </p:blipFill>
        <p:spPr>
          <a:xfrm>
            <a:off x="798540" y="1685890"/>
            <a:ext cx="5516916" cy="5172109"/>
          </a:xfrm>
          <a:prstGeom prst="rect">
            <a:avLst/>
          </a:prstGeom>
        </p:spPr>
      </p:pic>
    </p:spTree>
    <p:extLst>
      <p:ext uri="{BB962C8B-B14F-4D97-AF65-F5344CB8AC3E}">
        <p14:creationId xmlns:p14="http://schemas.microsoft.com/office/powerpoint/2010/main" val="3165751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FF5FA-CE48-6C41-B260-FDDADDB02DE7}"/>
              </a:ext>
            </a:extLst>
          </p:cNvPr>
          <p:cNvSpPr>
            <a:spLocks noGrp="1"/>
          </p:cNvSpPr>
          <p:nvPr>
            <p:ph type="title"/>
          </p:nvPr>
        </p:nvSpPr>
        <p:spPr>
          <a:xfrm>
            <a:off x="0" y="365125"/>
            <a:ext cx="12192000" cy="1325563"/>
          </a:xfrm>
          <a:solidFill>
            <a:schemeClr val="accent1">
              <a:lumMod val="50000"/>
            </a:schemeClr>
          </a:solidFill>
        </p:spPr>
        <p:txBody>
          <a:bodyPr>
            <a:normAutofit/>
          </a:bodyPr>
          <a:lstStyle/>
          <a:p>
            <a:r>
              <a:rPr lang="en-US" sz="4200" dirty="0">
                <a:solidFill>
                  <a:schemeClr val="bg1"/>
                </a:solidFill>
              </a:rPr>
              <a:t>      Fishing’s Impact on Lincoln County Income</a:t>
            </a:r>
          </a:p>
        </p:txBody>
      </p:sp>
      <p:sp>
        <p:nvSpPr>
          <p:cNvPr id="3" name="Content Placeholder 2">
            <a:extLst>
              <a:ext uri="{FF2B5EF4-FFF2-40B4-BE49-F238E27FC236}">
                <a16:creationId xmlns:a16="http://schemas.microsoft.com/office/drawing/2014/main" id="{B8EA26AC-8E4E-9445-8826-3AFDB97FE094}"/>
              </a:ext>
            </a:extLst>
          </p:cNvPr>
          <p:cNvSpPr>
            <a:spLocks noGrp="1"/>
          </p:cNvSpPr>
          <p:nvPr>
            <p:ph idx="1"/>
          </p:nvPr>
        </p:nvSpPr>
        <p:spPr>
          <a:xfrm>
            <a:off x="838200" y="1825625"/>
            <a:ext cx="11146536" cy="1325563"/>
          </a:xfrm>
        </p:spPr>
        <p:txBody>
          <a:bodyPr>
            <a:normAutofit/>
          </a:bodyPr>
          <a:lstStyle/>
          <a:p>
            <a:pPr marL="0" indent="0">
              <a:buNone/>
            </a:pPr>
            <a:r>
              <a:rPr lang="en-US" dirty="0"/>
              <a:t>In 2012, Lincoln County commissioned a thorough economic study and this slide will show you the findings related to the sources of personal income.</a:t>
            </a:r>
          </a:p>
        </p:txBody>
      </p:sp>
      <p:pic>
        <p:nvPicPr>
          <p:cNvPr id="4" name="Picture 3">
            <a:extLst>
              <a:ext uri="{FF2B5EF4-FFF2-40B4-BE49-F238E27FC236}">
                <a16:creationId xmlns:a16="http://schemas.microsoft.com/office/drawing/2014/main" id="{88C94C71-C0A1-E34E-8919-3B19D2C5C6DD}"/>
              </a:ext>
            </a:extLst>
          </p:cNvPr>
          <p:cNvPicPr/>
          <p:nvPr/>
        </p:nvPicPr>
        <p:blipFill>
          <a:blip r:embed="rId2">
            <a:extLst>
              <a:ext uri="{28A0092B-C50C-407E-A947-70E740481C1C}">
                <a14:useLocalDpi xmlns:a14="http://schemas.microsoft.com/office/drawing/2010/main" val="0"/>
              </a:ext>
            </a:extLst>
          </a:blip>
          <a:srcRect t="5486"/>
          <a:stretch>
            <a:fillRect/>
          </a:stretch>
        </p:blipFill>
        <p:spPr bwMode="auto">
          <a:xfrm>
            <a:off x="3950282" y="2445702"/>
            <a:ext cx="8241718" cy="4351338"/>
          </a:xfrm>
          <a:prstGeom prst="rect">
            <a:avLst/>
          </a:prstGeom>
          <a:noFill/>
          <a:ln>
            <a:noFill/>
          </a:ln>
        </p:spPr>
      </p:pic>
    </p:spTree>
    <p:extLst>
      <p:ext uri="{BB962C8B-B14F-4D97-AF65-F5344CB8AC3E}">
        <p14:creationId xmlns:p14="http://schemas.microsoft.com/office/powerpoint/2010/main" val="1178546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FF5FA-CE48-6C41-B260-FDDADDB02DE7}"/>
              </a:ext>
            </a:extLst>
          </p:cNvPr>
          <p:cNvSpPr>
            <a:spLocks noGrp="1"/>
          </p:cNvSpPr>
          <p:nvPr>
            <p:ph type="title"/>
          </p:nvPr>
        </p:nvSpPr>
        <p:spPr>
          <a:xfrm>
            <a:off x="0" y="365125"/>
            <a:ext cx="12192000" cy="1325563"/>
          </a:xfrm>
          <a:solidFill>
            <a:schemeClr val="accent1">
              <a:lumMod val="50000"/>
            </a:schemeClr>
          </a:solidFill>
        </p:spPr>
        <p:txBody>
          <a:bodyPr>
            <a:normAutofit/>
          </a:bodyPr>
          <a:lstStyle/>
          <a:p>
            <a:r>
              <a:rPr lang="en-US" sz="4200" dirty="0">
                <a:solidFill>
                  <a:schemeClr val="bg1"/>
                </a:solidFill>
              </a:rPr>
              <a:t>      Fishing’s Impact on Lincoln County Income</a:t>
            </a:r>
          </a:p>
        </p:txBody>
      </p:sp>
      <p:sp>
        <p:nvSpPr>
          <p:cNvPr id="3" name="Content Placeholder 2">
            <a:extLst>
              <a:ext uri="{FF2B5EF4-FFF2-40B4-BE49-F238E27FC236}">
                <a16:creationId xmlns:a16="http://schemas.microsoft.com/office/drawing/2014/main" id="{B8EA26AC-8E4E-9445-8826-3AFDB97FE094}"/>
              </a:ext>
            </a:extLst>
          </p:cNvPr>
          <p:cNvSpPr>
            <a:spLocks noGrp="1"/>
          </p:cNvSpPr>
          <p:nvPr>
            <p:ph idx="1"/>
          </p:nvPr>
        </p:nvSpPr>
        <p:spPr>
          <a:xfrm>
            <a:off x="838200" y="1825625"/>
            <a:ext cx="11146536" cy="1325563"/>
          </a:xfrm>
        </p:spPr>
        <p:txBody>
          <a:bodyPr>
            <a:normAutofit/>
          </a:bodyPr>
          <a:lstStyle/>
          <a:p>
            <a:pPr marL="0" indent="0">
              <a:buNone/>
            </a:pPr>
            <a:r>
              <a:rPr lang="en-US" sz="2600" dirty="0"/>
              <a:t>In 2012, fishing was 9.9% of Lincoln County’s earned income. Our 2019 figures show us that commercial fishing in Newport grew to 14.2% of earned income. </a:t>
            </a:r>
          </a:p>
        </p:txBody>
      </p:sp>
      <p:pic>
        <p:nvPicPr>
          <p:cNvPr id="5" name="Picture 4" descr="A picture containing table&#10;&#10;Description automatically generated">
            <a:extLst>
              <a:ext uri="{FF2B5EF4-FFF2-40B4-BE49-F238E27FC236}">
                <a16:creationId xmlns:a16="http://schemas.microsoft.com/office/drawing/2014/main" id="{FC4C7ED4-9382-4942-BB2F-F2A5E34C7840}"/>
              </a:ext>
            </a:extLst>
          </p:cNvPr>
          <p:cNvPicPr>
            <a:picLocks noChangeAspect="1"/>
          </p:cNvPicPr>
          <p:nvPr/>
        </p:nvPicPr>
        <p:blipFill>
          <a:blip r:embed="rId2"/>
          <a:stretch>
            <a:fillRect/>
          </a:stretch>
        </p:blipFill>
        <p:spPr>
          <a:xfrm>
            <a:off x="843815" y="2865120"/>
            <a:ext cx="11348185" cy="3992880"/>
          </a:xfrm>
          <a:prstGeom prst="rect">
            <a:avLst/>
          </a:prstGeom>
        </p:spPr>
      </p:pic>
      <p:sp>
        <p:nvSpPr>
          <p:cNvPr id="11" name="Ellipse 10">
            <a:extLst>
              <a:ext uri="{FF2B5EF4-FFF2-40B4-BE49-F238E27FC236}">
                <a16:creationId xmlns:a16="http://schemas.microsoft.com/office/drawing/2014/main" id="{D26E2844-26F9-4F06-A3C5-C0E446F3F24F}"/>
              </a:ext>
            </a:extLst>
          </p:cNvPr>
          <p:cNvSpPr/>
          <p:nvPr/>
        </p:nvSpPr>
        <p:spPr>
          <a:xfrm>
            <a:off x="4657680" y="4575240"/>
            <a:ext cx="914400" cy="548640"/>
          </a:xfrm>
          <a:prstGeom prst="ellipse">
            <a:avLst/>
          </a:prstGeom>
          <a:solidFill>
            <a:srgbClr val="E71224">
              <a:alpha val="5000"/>
            </a:srgbClr>
          </a:solidFill>
          <a:ln w="72000">
            <a:solidFill>
              <a:srgbClr val="E71224"/>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Tree>
    <p:extLst>
      <p:ext uri="{BB962C8B-B14F-4D97-AF65-F5344CB8AC3E}">
        <p14:creationId xmlns:p14="http://schemas.microsoft.com/office/powerpoint/2010/main" val="4254310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ED402-529B-F849-9452-F6F4D8412EF4}"/>
              </a:ext>
            </a:extLst>
          </p:cNvPr>
          <p:cNvSpPr>
            <a:spLocks noGrp="1"/>
          </p:cNvSpPr>
          <p:nvPr>
            <p:ph type="title"/>
          </p:nvPr>
        </p:nvSpPr>
        <p:spPr>
          <a:xfrm>
            <a:off x="0" y="365125"/>
            <a:ext cx="12192000" cy="1325563"/>
          </a:xfrm>
          <a:solidFill>
            <a:schemeClr val="accent1">
              <a:lumMod val="50000"/>
            </a:schemeClr>
          </a:solidFill>
        </p:spPr>
        <p:txBody>
          <a:bodyPr/>
          <a:lstStyle/>
          <a:p>
            <a:r>
              <a:rPr lang="en-US" dirty="0">
                <a:solidFill>
                  <a:schemeClr val="bg1"/>
                </a:solidFill>
              </a:rPr>
              <a:t>      Trends in Income and Wages</a:t>
            </a:r>
          </a:p>
        </p:txBody>
      </p:sp>
      <p:sp>
        <p:nvSpPr>
          <p:cNvPr id="3" name="Content Placeholder 2">
            <a:extLst>
              <a:ext uri="{FF2B5EF4-FFF2-40B4-BE49-F238E27FC236}">
                <a16:creationId xmlns:a16="http://schemas.microsoft.com/office/drawing/2014/main" id="{8FB74768-DF70-2B46-A84C-1F8F5F8FDF68}"/>
              </a:ext>
            </a:extLst>
          </p:cNvPr>
          <p:cNvSpPr>
            <a:spLocks noGrp="1"/>
          </p:cNvSpPr>
          <p:nvPr>
            <p:ph idx="1"/>
          </p:nvPr>
        </p:nvSpPr>
        <p:spPr>
          <a:xfrm>
            <a:off x="911352" y="2141537"/>
            <a:ext cx="10122408" cy="650431"/>
          </a:xfrm>
        </p:spPr>
        <p:txBody>
          <a:bodyPr/>
          <a:lstStyle/>
          <a:p>
            <a:pPr marL="0" indent="0">
              <a:buNone/>
            </a:pPr>
            <a:r>
              <a:rPr lang="en-US" dirty="0"/>
              <a:t>The full report also provides an in-depth look, showing:</a:t>
            </a:r>
          </a:p>
        </p:txBody>
      </p:sp>
      <p:pic>
        <p:nvPicPr>
          <p:cNvPr id="9" name="Picture 8" descr="Icon&#10;&#10;Description automatically generated with low confidence">
            <a:extLst>
              <a:ext uri="{FF2B5EF4-FFF2-40B4-BE49-F238E27FC236}">
                <a16:creationId xmlns:a16="http://schemas.microsoft.com/office/drawing/2014/main" id="{68A0A819-7168-DA43-B5E0-5674F74FCC7F}"/>
              </a:ext>
            </a:extLst>
          </p:cNvPr>
          <p:cNvPicPr>
            <a:picLocks noChangeAspect="1"/>
          </p:cNvPicPr>
          <p:nvPr/>
        </p:nvPicPr>
        <p:blipFill>
          <a:blip r:embed="rId2"/>
          <a:stretch>
            <a:fillRect/>
          </a:stretch>
        </p:blipFill>
        <p:spPr>
          <a:xfrm>
            <a:off x="918971" y="3340608"/>
            <a:ext cx="10957673" cy="2120840"/>
          </a:xfrm>
          <a:prstGeom prst="rect">
            <a:avLst/>
          </a:prstGeom>
        </p:spPr>
      </p:pic>
      <p:sp>
        <p:nvSpPr>
          <p:cNvPr id="8" name="TextBox 7">
            <a:extLst>
              <a:ext uri="{FF2B5EF4-FFF2-40B4-BE49-F238E27FC236}">
                <a16:creationId xmlns:a16="http://schemas.microsoft.com/office/drawing/2014/main" id="{271A87D0-7721-F541-ACE2-1C4938B834F0}"/>
              </a:ext>
            </a:extLst>
          </p:cNvPr>
          <p:cNvSpPr txBox="1"/>
          <p:nvPr/>
        </p:nvSpPr>
        <p:spPr>
          <a:xfrm>
            <a:off x="2930652" y="2965704"/>
            <a:ext cx="7322820" cy="2882840"/>
          </a:xfrm>
          <a:prstGeom prst="rect">
            <a:avLst/>
          </a:prstGeom>
          <a:noFill/>
        </p:spPr>
        <p:txBody>
          <a:bodyPr wrap="square">
            <a:spAutoFit/>
          </a:bodyPr>
          <a:lstStyle/>
          <a:p>
            <a:pPr marL="457200" lvl="0" indent="-457200">
              <a:spcBef>
                <a:spcPts val="1600"/>
              </a:spcBef>
              <a:buClr>
                <a:srgbClr val="C00000"/>
              </a:buClr>
              <a:buFont typeface="System Font Regular"/>
              <a:buChar char="■"/>
            </a:pPr>
            <a:r>
              <a:rPr lang="en-US" sz="2800" dirty="0"/>
              <a:t>Lincoln County Personal Income from Net Earnings has been on a steady climb dating back to the 1980s</a:t>
            </a:r>
          </a:p>
          <a:p>
            <a:pPr marL="457200" lvl="0" indent="-457200">
              <a:spcBef>
                <a:spcPts val="1600"/>
              </a:spcBef>
              <a:buClr>
                <a:srgbClr val="C00000"/>
              </a:buClr>
              <a:buFont typeface="System Font Regular"/>
              <a:buChar char="■"/>
            </a:pPr>
            <a:r>
              <a:rPr lang="en-US" sz="2800" dirty="0"/>
              <a:t>From 2003 to 2019, covered employment and wages rose through 2006, dropped 2011/12, and have grown steadily again since then. </a:t>
            </a:r>
          </a:p>
        </p:txBody>
      </p:sp>
    </p:spTree>
    <p:extLst>
      <p:ext uri="{BB962C8B-B14F-4D97-AF65-F5344CB8AC3E}">
        <p14:creationId xmlns:p14="http://schemas.microsoft.com/office/powerpoint/2010/main" val="1124749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Graph">
            <a:extLst>
              <a:ext uri="{FF2B5EF4-FFF2-40B4-BE49-F238E27FC236}">
                <a16:creationId xmlns:a16="http://schemas.microsoft.com/office/drawing/2014/main" id="{2C65D2D3-816F-4E6A-A230-C64D6DDB1D89}"/>
              </a:ext>
            </a:extLst>
          </p:cNvPr>
          <p:cNvPicPr>
            <a:picLocks noChangeAspect="1"/>
          </p:cNvPicPr>
          <p:nvPr/>
        </p:nvPicPr>
        <p:blipFill rotWithShape="1">
          <a:blip r:embed="rId2"/>
          <a:srcRect l="7281" r="18546" b="-1"/>
          <a:stretch/>
        </p:blipFill>
        <p:spPr>
          <a:xfrm>
            <a:off x="4038599" y="10"/>
            <a:ext cx="8160026" cy="6875809"/>
          </a:xfrm>
          <a:prstGeom prst="rect">
            <a:avLst/>
          </a:prstGeom>
        </p:spPr>
      </p:pic>
      <p:sp>
        <p:nvSpPr>
          <p:cNvPr id="32" name="Freeform: Shape 31">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Title 1">
            <a:extLst>
              <a:ext uri="{FF2B5EF4-FFF2-40B4-BE49-F238E27FC236}">
                <a16:creationId xmlns:a16="http://schemas.microsoft.com/office/drawing/2014/main" id="{86962632-B781-4A4A-B971-9F1161878B13}"/>
              </a:ext>
            </a:extLst>
          </p:cNvPr>
          <p:cNvSpPr txBox="1">
            <a:spLocks/>
          </p:cNvSpPr>
          <p:nvPr/>
        </p:nvSpPr>
        <p:spPr>
          <a:xfrm>
            <a:off x="-6625" y="994410"/>
            <a:ext cx="12192000" cy="1649254"/>
          </a:xfrm>
          <a:prstGeom prst="rect">
            <a:avLst/>
          </a:prstGeom>
          <a:solidFill>
            <a:schemeClr val="accent1">
              <a:lumMod val="50000"/>
            </a:schemeClr>
          </a:solidFill>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1">
                    <a:lumMod val="50000"/>
                  </a:schemeClr>
                </a:solidFill>
                <a:latin typeface="Arial Nova" panose="020B0504020202020204" pitchFamily="34" charset="0"/>
                <a:ea typeface="+mj-ea"/>
                <a:cs typeface="+mj-cs"/>
              </a:defRPr>
            </a:lvl1pPr>
          </a:lstStyle>
          <a:p>
            <a:r>
              <a:rPr lang="en-US" dirty="0">
                <a:solidFill>
                  <a:schemeClr val="bg1"/>
                </a:solidFill>
              </a:rPr>
              <a:t>      Economic Take-Aways</a:t>
            </a:r>
          </a:p>
        </p:txBody>
      </p:sp>
    </p:spTree>
    <p:extLst>
      <p:ext uri="{BB962C8B-B14F-4D97-AF65-F5344CB8AC3E}">
        <p14:creationId xmlns:p14="http://schemas.microsoft.com/office/powerpoint/2010/main" val="660209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B1FFA35-4767-894D-BC5A-27DC731C97E3}"/>
              </a:ext>
            </a:extLst>
          </p:cNvPr>
          <p:cNvSpPr>
            <a:spLocks noGrp="1"/>
          </p:cNvSpPr>
          <p:nvPr>
            <p:ph idx="1"/>
          </p:nvPr>
        </p:nvSpPr>
        <p:spPr>
          <a:xfrm>
            <a:off x="267301" y="366994"/>
            <a:ext cx="3479132" cy="4776506"/>
          </a:xfrm>
        </p:spPr>
        <p:txBody>
          <a:bodyPr anchor="ctr">
            <a:normAutofit/>
          </a:bodyPr>
          <a:lstStyle/>
          <a:p>
            <a:pPr marL="0" indent="0">
              <a:buNone/>
            </a:pPr>
            <a:r>
              <a:rPr lang="en-US" dirty="0">
                <a:solidFill>
                  <a:schemeClr val="bg1"/>
                </a:solidFill>
              </a:rPr>
              <a:t>The total economic contribution from commercial and recreational fishing to the local economy was </a:t>
            </a:r>
            <a:r>
              <a:rPr lang="en-US" sz="3200" b="1" dirty="0">
                <a:solidFill>
                  <a:srgbClr val="FFFF00"/>
                </a:solidFill>
                <a:latin typeface="Amasis MT Pro" panose="020F0502020204030204" pitchFamily="34" charset="0"/>
                <a:cs typeface="Amasis MT Pro" panose="020F0502020204030204" pitchFamily="34" charset="0"/>
              </a:rPr>
              <a:t>$176 million </a:t>
            </a:r>
            <a:r>
              <a:rPr lang="en-US" dirty="0">
                <a:solidFill>
                  <a:schemeClr val="bg1"/>
                </a:solidFill>
              </a:rPr>
              <a:t>in income in 2019.</a:t>
            </a:r>
          </a:p>
          <a:p>
            <a:endParaRPr lang="en-US" sz="2000" dirty="0"/>
          </a:p>
        </p:txBody>
      </p:sp>
      <p:pic>
        <p:nvPicPr>
          <p:cNvPr id="5" name="Picture 4" descr="A group of men holding fish&#10;&#10;Description automatically generated with medium confidence">
            <a:extLst>
              <a:ext uri="{FF2B5EF4-FFF2-40B4-BE49-F238E27FC236}">
                <a16:creationId xmlns:a16="http://schemas.microsoft.com/office/drawing/2014/main" id="{6B12D352-5ED8-B342-8FEF-AD54894CAC34}"/>
              </a:ext>
            </a:extLst>
          </p:cNvPr>
          <p:cNvPicPr>
            <a:picLocks noChangeAspect="1"/>
          </p:cNvPicPr>
          <p:nvPr/>
        </p:nvPicPr>
        <p:blipFill rotWithShape="1">
          <a:blip r:embed="rId2"/>
          <a:srcRect l="2840" t="91" r="17201" b="-91"/>
          <a:stretch/>
        </p:blipFill>
        <p:spPr>
          <a:xfrm>
            <a:off x="4037827" y="-24152"/>
            <a:ext cx="8202538" cy="6878280"/>
          </a:xfrm>
          <a:prstGeom prst="rect">
            <a:avLst/>
          </a:prstGeom>
        </p:spPr>
      </p:pic>
    </p:spTree>
    <p:extLst>
      <p:ext uri="{BB962C8B-B14F-4D97-AF65-F5344CB8AC3E}">
        <p14:creationId xmlns:p14="http://schemas.microsoft.com/office/powerpoint/2010/main" val="719433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67D2E8-4A27-2943-96CD-48186779BB62}"/>
              </a:ext>
            </a:extLst>
          </p:cNvPr>
          <p:cNvSpPr>
            <a:spLocks noGrp="1"/>
          </p:cNvSpPr>
          <p:nvPr>
            <p:ph type="title"/>
          </p:nvPr>
        </p:nvSpPr>
        <p:spPr>
          <a:xfrm>
            <a:off x="0" y="456565"/>
            <a:ext cx="12192000" cy="1325563"/>
          </a:xfrm>
          <a:solidFill>
            <a:schemeClr val="accent1">
              <a:lumMod val="50000"/>
            </a:schemeClr>
          </a:solidFill>
        </p:spPr>
        <p:txBody>
          <a:bodyPr/>
          <a:lstStyle/>
          <a:p>
            <a:r>
              <a:rPr lang="en-US" dirty="0">
                <a:solidFill>
                  <a:schemeClr val="bg1"/>
                </a:solidFill>
              </a:rPr>
              <a:t>       Acknowledgements</a:t>
            </a:r>
          </a:p>
        </p:txBody>
      </p:sp>
      <p:sp>
        <p:nvSpPr>
          <p:cNvPr id="7" name="Text Placeholder 6">
            <a:extLst>
              <a:ext uri="{FF2B5EF4-FFF2-40B4-BE49-F238E27FC236}">
                <a16:creationId xmlns:a16="http://schemas.microsoft.com/office/drawing/2014/main" id="{5657C8BC-11BF-A841-8A74-189E6045D50B}"/>
              </a:ext>
            </a:extLst>
          </p:cNvPr>
          <p:cNvSpPr>
            <a:spLocks noGrp="1"/>
          </p:cNvSpPr>
          <p:nvPr>
            <p:ph type="body" idx="1"/>
          </p:nvPr>
        </p:nvSpPr>
        <p:spPr>
          <a:xfrm>
            <a:off x="908368" y="2206943"/>
            <a:ext cx="3408996" cy="823912"/>
          </a:xfrm>
          <a:solidFill>
            <a:srgbClr val="C00000"/>
          </a:solidFill>
        </p:spPr>
        <p:txBody>
          <a:bodyPr/>
          <a:lstStyle/>
          <a:p>
            <a:r>
              <a:rPr lang="en-US" dirty="0">
                <a:solidFill>
                  <a:schemeClr val="bg1"/>
                </a:solidFill>
              </a:rPr>
              <a:t>Attributions:</a:t>
            </a:r>
          </a:p>
        </p:txBody>
      </p:sp>
      <p:sp>
        <p:nvSpPr>
          <p:cNvPr id="9" name="Text Placeholder 8">
            <a:extLst>
              <a:ext uri="{FF2B5EF4-FFF2-40B4-BE49-F238E27FC236}">
                <a16:creationId xmlns:a16="http://schemas.microsoft.com/office/drawing/2014/main" id="{C2BF28E7-E486-A341-BC46-AF8005695595}"/>
              </a:ext>
            </a:extLst>
          </p:cNvPr>
          <p:cNvSpPr>
            <a:spLocks noGrp="1"/>
          </p:cNvSpPr>
          <p:nvPr>
            <p:ph type="body" sz="quarter" idx="3"/>
          </p:nvPr>
        </p:nvSpPr>
        <p:spPr>
          <a:xfrm>
            <a:off x="4568825" y="2206943"/>
            <a:ext cx="3408996" cy="823912"/>
          </a:xfrm>
          <a:solidFill>
            <a:srgbClr val="C00000"/>
          </a:solidFill>
        </p:spPr>
        <p:txBody>
          <a:bodyPr/>
          <a:lstStyle/>
          <a:p>
            <a:r>
              <a:rPr lang="en-US" dirty="0">
                <a:solidFill>
                  <a:schemeClr val="bg1"/>
                </a:solidFill>
              </a:rPr>
              <a:t>Advisors:</a:t>
            </a:r>
          </a:p>
        </p:txBody>
      </p:sp>
      <p:sp>
        <p:nvSpPr>
          <p:cNvPr id="10" name="Content Placeholder 9">
            <a:extLst>
              <a:ext uri="{FF2B5EF4-FFF2-40B4-BE49-F238E27FC236}">
                <a16:creationId xmlns:a16="http://schemas.microsoft.com/office/drawing/2014/main" id="{7FA66177-A77C-AA46-B6EA-7E776070C682}"/>
              </a:ext>
            </a:extLst>
          </p:cNvPr>
          <p:cNvSpPr>
            <a:spLocks noGrp="1"/>
          </p:cNvSpPr>
          <p:nvPr>
            <p:ph sz="quarter" idx="4"/>
          </p:nvPr>
        </p:nvSpPr>
        <p:spPr>
          <a:xfrm>
            <a:off x="4568824" y="3055620"/>
            <a:ext cx="3408997" cy="3362325"/>
          </a:xfr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p:spPr>
        <p:txBody>
          <a:bodyPr>
            <a:normAutofit/>
          </a:bodyPr>
          <a:lstStyle/>
          <a:p>
            <a:pPr lvl="0"/>
            <a:r>
              <a:rPr lang="en-US" sz="2000" b="1" dirty="0"/>
              <a:t>Gil Sylvia</a:t>
            </a:r>
            <a:br>
              <a:rPr lang="en-US" sz="2000" dirty="0"/>
            </a:br>
            <a:r>
              <a:rPr lang="en-US" sz="2000" dirty="0"/>
              <a:t>Marine Resource Economist </a:t>
            </a:r>
          </a:p>
          <a:p>
            <a:pPr lvl="0"/>
            <a:r>
              <a:rPr lang="en-US" sz="2000" b="1" dirty="0"/>
              <a:t>Caroline Bauman</a:t>
            </a:r>
            <a:br>
              <a:rPr lang="en-US" sz="2000" dirty="0"/>
            </a:br>
            <a:r>
              <a:rPr lang="en-US" sz="2000" dirty="0"/>
              <a:t>Economic Development Alliance of Lincoln County (retired)</a:t>
            </a:r>
          </a:p>
        </p:txBody>
      </p:sp>
      <p:sp>
        <p:nvSpPr>
          <p:cNvPr id="12" name="Text Placeholder 8">
            <a:extLst>
              <a:ext uri="{FF2B5EF4-FFF2-40B4-BE49-F238E27FC236}">
                <a16:creationId xmlns:a16="http://schemas.microsoft.com/office/drawing/2014/main" id="{EC22768F-0E5B-3E4C-B3A1-A66611C29DCA}"/>
              </a:ext>
            </a:extLst>
          </p:cNvPr>
          <p:cNvSpPr txBox="1">
            <a:spLocks/>
          </p:cNvSpPr>
          <p:nvPr/>
        </p:nvSpPr>
        <p:spPr>
          <a:xfrm>
            <a:off x="8222932" y="2203133"/>
            <a:ext cx="3476783" cy="823912"/>
          </a:xfrm>
          <a:prstGeom prst="rect">
            <a:avLst/>
          </a:prstGeom>
          <a:solidFill>
            <a:srgbClr val="C00000"/>
          </a:solidFill>
        </p:spPr>
        <p:txBody>
          <a:bodyPr vert="horz" lIns="91440" tIns="45720" rIns="91440" bIns="45720" rtlCol="0" anchor="b">
            <a:normAutofit/>
          </a:bodyPr>
          <a:lstStyle>
            <a:lvl1pPr marL="0" indent="0" algn="l" defTabSz="914400" rtl="0" eaLnBrk="1" latinLnBrk="0" hangingPunct="1">
              <a:lnSpc>
                <a:spcPct val="90000"/>
              </a:lnSpc>
              <a:spcBef>
                <a:spcPts val="1000"/>
              </a:spcBef>
              <a:buClr>
                <a:srgbClr val="C00000"/>
              </a:buClr>
              <a:buFont typeface="System Font Regular"/>
              <a:buNone/>
              <a:defRPr sz="2400" b="1" i="0" kern="1200">
                <a:solidFill>
                  <a:schemeClr val="tx1"/>
                </a:solidFill>
                <a:latin typeface="Arial Nova" panose="020B0504020202020204" pitchFamily="34" charset="0"/>
                <a:ea typeface="+mn-ea"/>
                <a:cs typeface="+mn-cs"/>
              </a:defRPr>
            </a:lvl1pPr>
            <a:lvl2pPr marL="457200" indent="0" algn="l" defTabSz="914400" rtl="0" eaLnBrk="1" latinLnBrk="0" hangingPunct="1">
              <a:lnSpc>
                <a:spcPct val="90000"/>
              </a:lnSpc>
              <a:spcBef>
                <a:spcPts val="500"/>
              </a:spcBef>
              <a:buClr>
                <a:srgbClr val="C00000"/>
              </a:buClr>
              <a:buFont typeface="System Font Regular"/>
              <a:buNone/>
              <a:defRPr sz="2000" b="1" i="0" kern="1200">
                <a:solidFill>
                  <a:schemeClr val="tx1"/>
                </a:solidFill>
                <a:latin typeface="Arial Nova" panose="020B0504020202020204" pitchFamily="34" charset="0"/>
                <a:ea typeface="+mn-ea"/>
                <a:cs typeface="+mn-cs"/>
              </a:defRPr>
            </a:lvl2pPr>
            <a:lvl3pPr marL="914400" indent="0" algn="l" defTabSz="914400" rtl="0" eaLnBrk="1" latinLnBrk="0" hangingPunct="1">
              <a:lnSpc>
                <a:spcPct val="90000"/>
              </a:lnSpc>
              <a:spcBef>
                <a:spcPts val="500"/>
              </a:spcBef>
              <a:buClr>
                <a:srgbClr val="C00000"/>
              </a:buClr>
              <a:buFont typeface="System Font Regular"/>
              <a:buNone/>
              <a:defRPr sz="1800" b="1" i="0" kern="1200">
                <a:solidFill>
                  <a:schemeClr val="tx1"/>
                </a:solidFill>
                <a:latin typeface="Arial Nova" panose="020B0504020202020204" pitchFamily="34" charset="0"/>
                <a:ea typeface="+mn-ea"/>
                <a:cs typeface="+mn-cs"/>
              </a:defRPr>
            </a:lvl3pPr>
            <a:lvl4pPr marL="1371600" indent="0" algn="l" defTabSz="914400" rtl="0" eaLnBrk="1" latinLnBrk="0" hangingPunct="1">
              <a:lnSpc>
                <a:spcPct val="90000"/>
              </a:lnSpc>
              <a:spcBef>
                <a:spcPts val="500"/>
              </a:spcBef>
              <a:buClr>
                <a:srgbClr val="C00000"/>
              </a:buClr>
              <a:buFont typeface="Courier New" panose="02070309020205020404" pitchFamily="49" charset="0"/>
              <a:buNone/>
              <a:defRPr sz="1600" b="1" i="0" kern="1200">
                <a:solidFill>
                  <a:schemeClr val="tx1"/>
                </a:solidFill>
                <a:latin typeface="Arial Nova" panose="020B05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Arial Nova" panose="020B05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chemeClr val="bg1"/>
                </a:solidFill>
              </a:rPr>
              <a:t>Sponsor Representatives: </a:t>
            </a:r>
          </a:p>
        </p:txBody>
      </p:sp>
      <p:sp>
        <p:nvSpPr>
          <p:cNvPr id="13" name="Content Placeholder 9">
            <a:extLst>
              <a:ext uri="{FF2B5EF4-FFF2-40B4-BE49-F238E27FC236}">
                <a16:creationId xmlns:a16="http://schemas.microsoft.com/office/drawing/2014/main" id="{D40223E1-F50C-994B-ABFE-A827318B6F5B}"/>
              </a:ext>
            </a:extLst>
          </p:cNvPr>
          <p:cNvSpPr txBox="1">
            <a:spLocks/>
          </p:cNvSpPr>
          <p:nvPr/>
        </p:nvSpPr>
        <p:spPr>
          <a:xfrm>
            <a:off x="8222933" y="3021330"/>
            <a:ext cx="3476783" cy="3396615"/>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0800000" scaled="1"/>
            <a:tileRect/>
          </a:gradFill>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C00000"/>
              </a:buClr>
              <a:buFont typeface="System Font Regular"/>
              <a:buChar char="■"/>
              <a:defRPr sz="2800" b="0" i="0" kern="1200">
                <a:solidFill>
                  <a:schemeClr val="tx1"/>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buClr>
                <a:srgbClr val="C00000"/>
              </a:buClr>
              <a:buFont typeface="System Font Regular"/>
              <a:buChar char="□"/>
              <a:defRPr sz="2400" b="0" i="0" kern="1200">
                <a:solidFill>
                  <a:schemeClr val="tx1"/>
                </a:solidFill>
                <a:latin typeface="Arial Nova" panose="020B0504020202020204" pitchFamily="34" charset="0"/>
                <a:ea typeface="+mn-ea"/>
                <a:cs typeface="+mn-cs"/>
              </a:defRPr>
            </a:lvl2pPr>
            <a:lvl3pPr marL="1143000" indent="-228600" algn="l" defTabSz="914400" rtl="0" eaLnBrk="1" latinLnBrk="0" hangingPunct="1">
              <a:lnSpc>
                <a:spcPct val="90000"/>
              </a:lnSpc>
              <a:spcBef>
                <a:spcPts val="500"/>
              </a:spcBef>
              <a:buClr>
                <a:srgbClr val="C00000"/>
              </a:buClr>
              <a:buFont typeface="System Font Regular"/>
              <a:buChar char="●"/>
              <a:defRPr sz="2000" b="0" i="0" kern="1200">
                <a:solidFill>
                  <a:schemeClr val="tx1"/>
                </a:solidFill>
                <a:latin typeface="Arial Nova" panose="020B0504020202020204" pitchFamily="34" charset="0"/>
                <a:ea typeface="+mn-ea"/>
                <a:cs typeface="+mn-cs"/>
              </a:defRPr>
            </a:lvl3pPr>
            <a:lvl4pPr marL="1657350" indent="-285750" algn="l" defTabSz="914400" rtl="0" eaLnBrk="1" latinLnBrk="0" hangingPunct="1">
              <a:lnSpc>
                <a:spcPct val="90000"/>
              </a:lnSpc>
              <a:spcBef>
                <a:spcPts val="500"/>
              </a:spcBef>
              <a:buClr>
                <a:srgbClr val="C00000"/>
              </a:buClr>
              <a:buFont typeface="Courier New" panose="02070309020205020404" pitchFamily="49" charset="0"/>
              <a:buChar char="o"/>
              <a:defRPr sz="1800" b="0" i="0" kern="1200">
                <a:solidFill>
                  <a:schemeClr val="tx1"/>
                </a:solidFill>
                <a:latin typeface="Arial Nova"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000" b="1" dirty="0"/>
              <a:t>Heather Mann</a:t>
            </a:r>
            <a:r>
              <a:rPr lang="en-US" sz="2000" dirty="0"/>
              <a:t>, </a:t>
            </a:r>
            <a:br>
              <a:rPr lang="en-US" sz="2000" dirty="0"/>
            </a:br>
            <a:r>
              <a:rPr lang="en-US" sz="2000" dirty="0"/>
              <a:t>Executive Director Midwater Trawlers Cooperative</a:t>
            </a:r>
          </a:p>
          <a:p>
            <a:pPr lvl="0"/>
            <a:r>
              <a:rPr lang="en-US" sz="2000" b="1" dirty="0" err="1"/>
              <a:t>Kaety</a:t>
            </a:r>
            <a:r>
              <a:rPr lang="en-US" sz="2000" b="1" dirty="0"/>
              <a:t> Jacobson </a:t>
            </a:r>
            <a:br>
              <a:rPr lang="en-US" sz="2000" dirty="0"/>
            </a:br>
            <a:r>
              <a:rPr lang="en-US" sz="2000" dirty="0"/>
              <a:t>Lincoln County Commissioner</a:t>
            </a:r>
          </a:p>
        </p:txBody>
      </p:sp>
      <p:sp>
        <p:nvSpPr>
          <p:cNvPr id="14" name="Content Placeholder 9">
            <a:extLst>
              <a:ext uri="{FF2B5EF4-FFF2-40B4-BE49-F238E27FC236}">
                <a16:creationId xmlns:a16="http://schemas.microsoft.com/office/drawing/2014/main" id="{A1DDB0B8-2A0C-3A41-AC3A-59E81D5946E6}"/>
              </a:ext>
            </a:extLst>
          </p:cNvPr>
          <p:cNvSpPr txBox="1">
            <a:spLocks/>
          </p:cNvSpPr>
          <p:nvPr/>
        </p:nvSpPr>
        <p:spPr>
          <a:xfrm>
            <a:off x="908367" y="3027045"/>
            <a:ext cx="3408997" cy="3362325"/>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8900000" scaled="1"/>
            <a:tileRect/>
          </a:gradFill>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C00000"/>
              </a:buClr>
              <a:buFont typeface="System Font Regular"/>
              <a:buChar char="■"/>
              <a:defRPr sz="2800" b="0" i="0" kern="1200">
                <a:solidFill>
                  <a:schemeClr val="tx1"/>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buClr>
                <a:srgbClr val="C00000"/>
              </a:buClr>
              <a:buFont typeface="System Font Regular"/>
              <a:buChar char="□"/>
              <a:defRPr sz="2400" b="0" i="0" kern="1200">
                <a:solidFill>
                  <a:schemeClr val="tx1"/>
                </a:solidFill>
                <a:latin typeface="Arial Nova" panose="020B0504020202020204" pitchFamily="34" charset="0"/>
                <a:ea typeface="+mn-ea"/>
                <a:cs typeface="+mn-cs"/>
              </a:defRPr>
            </a:lvl2pPr>
            <a:lvl3pPr marL="1143000" indent="-228600" algn="l" defTabSz="914400" rtl="0" eaLnBrk="1" latinLnBrk="0" hangingPunct="1">
              <a:lnSpc>
                <a:spcPct val="90000"/>
              </a:lnSpc>
              <a:spcBef>
                <a:spcPts val="500"/>
              </a:spcBef>
              <a:buClr>
                <a:srgbClr val="C00000"/>
              </a:buClr>
              <a:buFont typeface="System Font Regular"/>
              <a:buChar char="●"/>
              <a:defRPr sz="2000" b="0" i="0" kern="1200">
                <a:solidFill>
                  <a:schemeClr val="tx1"/>
                </a:solidFill>
                <a:latin typeface="Arial Nova" panose="020B0504020202020204" pitchFamily="34" charset="0"/>
                <a:ea typeface="+mn-ea"/>
                <a:cs typeface="+mn-cs"/>
              </a:defRPr>
            </a:lvl3pPr>
            <a:lvl4pPr marL="1657350" indent="-285750" algn="l" defTabSz="914400" rtl="0" eaLnBrk="1" latinLnBrk="0" hangingPunct="1">
              <a:lnSpc>
                <a:spcPct val="90000"/>
              </a:lnSpc>
              <a:spcBef>
                <a:spcPts val="500"/>
              </a:spcBef>
              <a:buClr>
                <a:srgbClr val="C00000"/>
              </a:buClr>
              <a:buFont typeface="Courier New" panose="02070309020205020404" pitchFamily="49" charset="0"/>
              <a:buChar char="o"/>
              <a:defRPr sz="1800" b="0" i="0" kern="1200">
                <a:solidFill>
                  <a:schemeClr val="tx1"/>
                </a:solidFill>
                <a:latin typeface="Arial Nova"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000" dirty="0"/>
              <a:t>Harvester and processor interviews</a:t>
            </a:r>
          </a:p>
          <a:p>
            <a:pPr lvl="0"/>
            <a:r>
              <a:rPr lang="en-US" sz="2000" dirty="0"/>
              <a:t>Port of Newport and Port of Toledo interviews</a:t>
            </a:r>
          </a:p>
          <a:p>
            <a:pPr lvl="0"/>
            <a:r>
              <a:rPr lang="en-US" sz="2000" dirty="0"/>
              <a:t>Oregon Employment Department personnel  </a:t>
            </a:r>
          </a:p>
          <a:p>
            <a:pPr lvl="0"/>
            <a:r>
              <a:rPr lang="en-US" sz="2000" dirty="0"/>
              <a:t>Oregon Department of Fish and Wildlife personnel </a:t>
            </a:r>
          </a:p>
        </p:txBody>
      </p:sp>
    </p:spTree>
    <p:extLst>
      <p:ext uri="{BB962C8B-B14F-4D97-AF65-F5344CB8AC3E}">
        <p14:creationId xmlns:p14="http://schemas.microsoft.com/office/powerpoint/2010/main" val="3879744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D189EBA-228A-2342-B07E-186147AF9322}"/>
              </a:ext>
            </a:extLst>
          </p:cNvPr>
          <p:cNvSpPr>
            <a:spLocks noGrp="1"/>
          </p:cNvSpPr>
          <p:nvPr>
            <p:ph idx="1"/>
          </p:nvPr>
        </p:nvSpPr>
        <p:spPr>
          <a:xfrm>
            <a:off x="4846514" y="969817"/>
            <a:ext cx="6555347" cy="5546047"/>
          </a:xfrm>
        </p:spPr>
        <p:txBody>
          <a:bodyPr anchor="ctr">
            <a:normAutofit/>
          </a:bodyPr>
          <a:lstStyle/>
          <a:p>
            <a:pPr marL="0" indent="0">
              <a:buNone/>
            </a:pPr>
            <a:r>
              <a:rPr lang="en-US" dirty="0"/>
              <a:t>The </a:t>
            </a:r>
            <a:r>
              <a:rPr lang="en-US" u="sng" dirty="0">
                <a:solidFill>
                  <a:srgbClr val="C00000"/>
                </a:solidFill>
              </a:rPr>
              <a:t>same economic contributions</a:t>
            </a:r>
            <a:r>
              <a:rPr lang="en-US" dirty="0"/>
              <a:t> at the State level economy is $245 million in income in 2019. </a:t>
            </a:r>
          </a:p>
          <a:p>
            <a:pPr marL="0" indent="0">
              <a:buNone/>
            </a:pPr>
            <a:endParaRPr lang="en-US" sz="2400" i="1" dirty="0"/>
          </a:p>
          <a:p>
            <a:pPr marL="0" indent="0">
              <a:buNone/>
            </a:pPr>
            <a:r>
              <a:rPr lang="en-US" sz="2400" i="1" dirty="0"/>
              <a:t>(This is higher because some purchasing occurs outside of Lincoln County)</a:t>
            </a:r>
            <a:endParaRPr lang="en-US" sz="2400" dirty="0"/>
          </a:p>
        </p:txBody>
      </p:sp>
      <p:pic>
        <p:nvPicPr>
          <p:cNvPr id="4" name="Picture 3" descr="A picture containing rope, outdoor, thread&#10;&#10;Description automatically generated">
            <a:extLst>
              <a:ext uri="{FF2B5EF4-FFF2-40B4-BE49-F238E27FC236}">
                <a16:creationId xmlns:a16="http://schemas.microsoft.com/office/drawing/2014/main" id="{A76EB7A8-52D4-D742-B2B4-CE1AEF5D58B0}"/>
              </a:ext>
            </a:extLst>
          </p:cNvPr>
          <p:cNvPicPr>
            <a:picLocks noChangeAspect="1"/>
          </p:cNvPicPr>
          <p:nvPr/>
        </p:nvPicPr>
        <p:blipFill>
          <a:blip r:embed="rId2"/>
          <a:stretch>
            <a:fillRect/>
          </a:stretch>
        </p:blipFill>
        <p:spPr>
          <a:xfrm>
            <a:off x="373997" y="401172"/>
            <a:ext cx="3289822" cy="4386429"/>
          </a:xfrm>
          <a:prstGeom prst="rect">
            <a:avLst/>
          </a:prstGeom>
        </p:spPr>
      </p:pic>
    </p:spTree>
    <p:extLst>
      <p:ext uri="{BB962C8B-B14F-4D97-AF65-F5344CB8AC3E}">
        <p14:creationId xmlns:p14="http://schemas.microsoft.com/office/powerpoint/2010/main" val="361678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D381B09F-CC80-6B4B-9A1E-60E5BECE61EB}"/>
              </a:ext>
            </a:extLst>
          </p:cNvPr>
          <p:cNvSpPr>
            <a:spLocks noGrp="1"/>
          </p:cNvSpPr>
          <p:nvPr>
            <p:ph type="title"/>
          </p:nvPr>
        </p:nvSpPr>
        <p:spPr>
          <a:xfrm>
            <a:off x="218215" y="118853"/>
            <a:ext cx="3682758" cy="5310081"/>
          </a:xfrm>
        </p:spPr>
        <p:txBody>
          <a:bodyPr>
            <a:normAutofit/>
          </a:bodyPr>
          <a:lstStyle/>
          <a:p>
            <a:r>
              <a:rPr lang="en-US" sz="2800" b="0" dirty="0">
                <a:solidFill>
                  <a:schemeClr val="bg1"/>
                </a:solidFill>
              </a:rPr>
              <a:t>The economic contribution estimates</a:t>
            </a:r>
            <a:br>
              <a:rPr lang="en-US" sz="2800" b="0" dirty="0">
                <a:solidFill>
                  <a:schemeClr val="bg1"/>
                </a:solidFill>
              </a:rPr>
            </a:br>
            <a:r>
              <a:rPr lang="en-US" sz="2800" b="0" dirty="0">
                <a:solidFill>
                  <a:schemeClr val="bg1"/>
                </a:solidFill>
              </a:rPr>
              <a:t>for fishing industry related and connected activities represented another 18 percent of the area’s total annual earnings in 2012.</a:t>
            </a:r>
          </a:p>
        </p:txBody>
      </p:sp>
      <p:pic>
        <p:nvPicPr>
          <p:cNvPr id="4" name="Picture 3" descr="A picture containing outdoor, orange&#10;&#10;Description automatically generated">
            <a:extLst>
              <a:ext uri="{FF2B5EF4-FFF2-40B4-BE49-F238E27FC236}">
                <a16:creationId xmlns:a16="http://schemas.microsoft.com/office/drawing/2014/main" id="{36F23D4C-76F2-BA4C-98CC-1AD96D76F28E}"/>
              </a:ext>
            </a:extLst>
          </p:cNvPr>
          <p:cNvPicPr>
            <a:picLocks noChangeAspect="1"/>
          </p:cNvPicPr>
          <p:nvPr/>
        </p:nvPicPr>
        <p:blipFill rotWithShape="1">
          <a:blip r:embed="rId3"/>
          <a:srcRect l="16315" t="147" r="3961" b="-740"/>
          <a:stretch/>
        </p:blipFill>
        <p:spPr>
          <a:xfrm>
            <a:off x="4037827" y="-20279"/>
            <a:ext cx="8154174" cy="6898556"/>
          </a:xfrm>
          <a:prstGeom prst="rect">
            <a:avLst/>
          </a:prstGeom>
        </p:spPr>
      </p:pic>
    </p:spTree>
    <p:extLst>
      <p:ext uri="{BB962C8B-B14F-4D97-AF65-F5344CB8AC3E}">
        <p14:creationId xmlns:p14="http://schemas.microsoft.com/office/powerpoint/2010/main" val="3525498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ABF882E-3190-7846-B4AC-B848122F22EA}"/>
              </a:ext>
            </a:extLst>
          </p:cNvPr>
          <p:cNvSpPr>
            <a:spLocks noGrp="1"/>
          </p:cNvSpPr>
          <p:nvPr>
            <p:ph type="title"/>
          </p:nvPr>
        </p:nvSpPr>
        <p:spPr>
          <a:xfrm>
            <a:off x="4046220" y="-149449"/>
            <a:ext cx="7646670" cy="7172905"/>
          </a:xfrm>
        </p:spPr>
        <p:txBody>
          <a:bodyPr>
            <a:noAutofit/>
          </a:bodyPr>
          <a:lstStyle/>
          <a:p>
            <a:r>
              <a:rPr lang="en-US" b="0" dirty="0"/>
              <a:t>		</a:t>
            </a:r>
            <a:r>
              <a:rPr lang="en-US" sz="3200" b="0" dirty="0">
                <a:latin typeface="Amasis MT Pro Medium" panose="02040504050005020304" pitchFamily="18" charset="77"/>
              </a:rPr>
              <a:t>2019 Fishing</a:t>
            </a:r>
            <a:br>
              <a:rPr lang="en-US" sz="3200" b="0" dirty="0">
                <a:latin typeface="Amasis MT Pro Medium" panose="02040504050005020304" pitchFamily="18" charset="77"/>
              </a:rPr>
            </a:br>
            <a:r>
              <a:rPr lang="en-US" sz="3200" b="0" dirty="0">
                <a:latin typeface="Amasis MT Pro Medium" panose="02040504050005020304" pitchFamily="18" charset="77"/>
              </a:rPr>
              <a:t>		Industry Income</a:t>
            </a:r>
            <a:br>
              <a:rPr lang="en-US" sz="3200" b="0" dirty="0">
                <a:latin typeface="Amasis MT Pro Medium" panose="02040504050005020304" pitchFamily="18" charset="77"/>
              </a:rPr>
            </a:br>
            <a:br>
              <a:rPr lang="en-US" sz="3200" b="0" dirty="0">
                <a:latin typeface="Amasis MT Pro Medium" panose="02040504050005020304" pitchFamily="18" charset="77"/>
              </a:rPr>
            </a:br>
            <a:r>
              <a:rPr lang="en-US" sz="3200" b="0" dirty="0">
                <a:latin typeface="Amasis MT Pro Medium" panose="02040504050005020304" pitchFamily="18" charset="77"/>
              </a:rPr>
              <a:t>       </a:t>
            </a:r>
            <a:br>
              <a:rPr lang="en-US" sz="3200" b="0" dirty="0">
                <a:latin typeface="Amasis MT Pro Medium" panose="02040504050005020304" pitchFamily="18" charset="77"/>
              </a:rPr>
            </a:br>
            <a:r>
              <a:rPr lang="en-US" sz="3200" b="0" dirty="0">
                <a:latin typeface="Amasis MT Pro Medium" panose="02040504050005020304" pitchFamily="18" charset="77"/>
              </a:rPr>
              <a:t>		2012 related and 				        connected activities 			        income </a:t>
            </a:r>
            <a:r>
              <a:rPr lang="en-US" sz="2800" b="0" dirty="0"/>
              <a:t>(adjusted for 2019 dollars)</a:t>
            </a:r>
            <a:br>
              <a:rPr lang="en-US" b="0" dirty="0"/>
            </a:br>
            <a:r>
              <a:rPr lang="en-US" b="0" dirty="0"/>
              <a:t>   </a:t>
            </a:r>
            <a:br>
              <a:rPr lang="en-US" b="0" dirty="0"/>
            </a:br>
            <a:r>
              <a:rPr lang="en-US" b="0" dirty="0"/>
              <a:t>           </a:t>
            </a:r>
            <a:r>
              <a:rPr lang="en-US" sz="3200" b="0" dirty="0">
                <a:latin typeface="Amasis MT Pro Medium" panose="02040504050005020304" pitchFamily="18" charset="77"/>
              </a:rPr>
              <a:t>Total Income of $346 million* </a:t>
            </a:r>
            <a:br>
              <a:rPr lang="en-US" sz="3200" b="0" dirty="0">
                <a:latin typeface="Amasis MT Pro Medium" panose="02040504050005020304" pitchFamily="18" charset="77"/>
              </a:rPr>
            </a:br>
            <a:r>
              <a:rPr lang="en-US" sz="3200" b="0" dirty="0">
                <a:latin typeface="Amasis MT Pro Medium" panose="02040504050005020304" pitchFamily="18" charset="77"/>
              </a:rPr>
              <a:t>                </a:t>
            </a:r>
            <a:br>
              <a:rPr lang="en-US" sz="3200" b="0" dirty="0">
                <a:latin typeface="Amasis MT Pro Medium" panose="02040504050005020304" pitchFamily="18" charset="77"/>
              </a:rPr>
            </a:br>
            <a:r>
              <a:rPr lang="en-US" sz="3200" b="0" dirty="0">
                <a:latin typeface="Amasis MT Pro Medium" panose="02040504050005020304" pitchFamily="18" charset="77"/>
              </a:rPr>
              <a:t>		</a:t>
            </a:r>
            <a:br>
              <a:rPr lang="en-US" sz="3200" b="0" dirty="0">
                <a:latin typeface="Amasis MT Pro Medium" panose="02040504050005020304" pitchFamily="18" charset="77"/>
              </a:rPr>
            </a:br>
            <a:r>
              <a:rPr lang="en-US" sz="3200" b="0" dirty="0">
                <a:latin typeface="Amasis MT Pro Medium" panose="02040504050005020304" pitchFamily="18" charset="77"/>
              </a:rPr>
              <a:t>		</a:t>
            </a:r>
            <a:br>
              <a:rPr lang="en-US" sz="3200" b="0" dirty="0">
                <a:latin typeface="Amasis MT Pro Medium" panose="02040504050005020304" pitchFamily="18" charset="77"/>
              </a:rPr>
            </a:br>
            <a:r>
              <a:rPr lang="en-US" sz="3200" b="0" dirty="0">
                <a:latin typeface="Amasis MT Pro Medium" panose="02040504050005020304" pitchFamily="18" charset="77"/>
              </a:rPr>
              <a:t>		*</a:t>
            </a:r>
            <a:r>
              <a:rPr lang="en-US" sz="2800" b="0" dirty="0"/>
              <a:t>This represents 7,400 jobs </a:t>
            </a:r>
          </a:p>
        </p:txBody>
      </p:sp>
      <p:pic>
        <p:nvPicPr>
          <p:cNvPr id="11" name="Graphic 10" descr="Badge Follow with solid fill">
            <a:extLst>
              <a:ext uri="{FF2B5EF4-FFF2-40B4-BE49-F238E27FC236}">
                <a16:creationId xmlns:a16="http://schemas.microsoft.com/office/drawing/2014/main" id="{D6EBC5D3-9B99-5D4C-B209-1A6B9BFD13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83665" y="1389338"/>
            <a:ext cx="862369" cy="862369"/>
          </a:xfrm>
          <a:prstGeom prst="rect">
            <a:avLst/>
          </a:prstGeom>
        </p:spPr>
      </p:pic>
      <p:sp>
        <p:nvSpPr>
          <p:cNvPr id="17" name="TextBox 16">
            <a:extLst>
              <a:ext uri="{FF2B5EF4-FFF2-40B4-BE49-F238E27FC236}">
                <a16:creationId xmlns:a16="http://schemas.microsoft.com/office/drawing/2014/main" id="{3051B2C0-6DFB-6744-9EF7-54A9C3A4AEF6}"/>
              </a:ext>
            </a:extLst>
          </p:cNvPr>
          <p:cNvSpPr txBox="1"/>
          <p:nvPr/>
        </p:nvSpPr>
        <p:spPr>
          <a:xfrm>
            <a:off x="4716854" y="4000399"/>
            <a:ext cx="971550" cy="1015663"/>
          </a:xfrm>
          <a:prstGeom prst="rect">
            <a:avLst/>
          </a:prstGeom>
          <a:noFill/>
        </p:spPr>
        <p:txBody>
          <a:bodyPr wrap="square" rtlCol="0">
            <a:spAutoFit/>
          </a:bodyPr>
          <a:lstStyle/>
          <a:p>
            <a:pPr algn="r"/>
            <a:r>
              <a:rPr lang="en-US" sz="6000" dirty="0">
                <a:solidFill>
                  <a:srgbClr val="C00000"/>
                </a:solidFill>
                <a:latin typeface="Amasis MT Pro Medium" panose="02040504050005020304" pitchFamily="18" charset="77"/>
              </a:rPr>
              <a:t>=</a:t>
            </a:r>
          </a:p>
        </p:txBody>
      </p:sp>
      <p:cxnSp>
        <p:nvCxnSpPr>
          <p:cNvPr id="21" name="Straight Connector 20">
            <a:extLst>
              <a:ext uri="{FF2B5EF4-FFF2-40B4-BE49-F238E27FC236}">
                <a16:creationId xmlns:a16="http://schemas.microsoft.com/office/drawing/2014/main" id="{800A8E36-39A7-814D-A8E5-619677F95686}"/>
              </a:ext>
            </a:extLst>
          </p:cNvPr>
          <p:cNvCxnSpPr/>
          <p:nvPr/>
        </p:nvCxnSpPr>
        <p:spPr>
          <a:xfrm>
            <a:off x="4814009" y="3944536"/>
            <a:ext cx="670941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water, sky, outdoor, boat&#10;&#10;Description automatically generated">
            <a:extLst>
              <a:ext uri="{FF2B5EF4-FFF2-40B4-BE49-F238E27FC236}">
                <a16:creationId xmlns:a16="http://schemas.microsoft.com/office/drawing/2014/main" id="{5BBBD28D-E2F2-A640-93C8-9245DA106C9A}"/>
              </a:ext>
            </a:extLst>
          </p:cNvPr>
          <p:cNvPicPr>
            <a:picLocks noChangeAspect="1"/>
          </p:cNvPicPr>
          <p:nvPr/>
        </p:nvPicPr>
        <p:blipFill>
          <a:blip r:embed="rId5"/>
          <a:stretch>
            <a:fillRect/>
          </a:stretch>
        </p:blipFill>
        <p:spPr>
          <a:xfrm>
            <a:off x="271780" y="250612"/>
            <a:ext cx="4037835" cy="3028376"/>
          </a:xfrm>
          <a:prstGeom prst="rect">
            <a:avLst/>
          </a:prstGeom>
        </p:spPr>
      </p:pic>
    </p:spTree>
    <p:extLst>
      <p:ext uri="{BB962C8B-B14F-4D97-AF65-F5344CB8AC3E}">
        <p14:creationId xmlns:p14="http://schemas.microsoft.com/office/powerpoint/2010/main" val="2478570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Web of wires connecting pins">
            <a:extLst>
              <a:ext uri="{FF2B5EF4-FFF2-40B4-BE49-F238E27FC236}">
                <a16:creationId xmlns:a16="http://schemas.microsoft.com/office/drawing/2014/main" id="{0E8C0C91-EF86-2C4A-9EB2-4BB00419C1CE}"/>
              </a:ext>
            </a:extLst>
          </p:cNvPr>
          <p:cNvPicPr>
            <a:picLocks noChangeAspect="1"/>
          </p:cNvPicPr>
          <p:nvPr/>
        </p:nvPicPr>
        <p:blipFill rotWithShape="1">
          <a:blip r:embed="rId3"/>
          <a:srcRect l="-331" r="20695"/>
          <a:stretch/>
        </p:blipFill>
        <p:spPr>
          <a:xfrm>
            <a:off x="4003841" y="-1292"/>
            <a:ext cx="8188159" cy="6858000"/>
          </a:xfrm>
          <a:prstGeom prst="rect">
            <a:avLst/>
          </a:prstGeom>
        </p:spPr>
      </p:pic>
      <p:sp>
        <p:nvSpPr>
          <p:cNvPr id="13" name="Title 1">
            <a:extLst>
              <a:ext uri="{FF2B5EF4-FFF2-40B4-BE49-F238E27FC236}">
                <a16:creationId xmlns:a16="http://schemas.microsoft.com/office/drawing/2014/main" id="{3E4DFAED-CE75-D643-9C65-F5464D39F7FA}"/>
              </a:ext>
            </a:extLst>
          </p:cNvPr>
          <p:cNvSpPr txBox="1">
            <a:spLocks/>
          </p:cNvSpPr>
          <p:nvPr/>
        </p:nvSpPr>
        <p:spPr>
          <a:xfrm>
            <a:off x="-3048" y="662940"/>
            <a:ext cx="12192000" cy="1417320"/>
          </a:xfrm>
          <a:prstGeom prst="rect">
            <a:avLst/>
          </a:prstGeom>
          <a:solidFill>
            <a:schemeClr val="accent1">
              <a:lumMod val="50000"/>
            </a:schemeClr>
          </a:solidFill>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1">
                    <a:lumMod val="50000"/>
                  </a:schemeClr>
                </a:solidFill>
                <a:latin typeface="Arial Nova" panose="020B0504020202020204" pitchFamily="34" charset="0"/>
                <a:ea typeface="+mj-ea"/>
                <a:cs typeface="+mj-cs"/>
              </a:defRPr>
            </a:lvl1pPr>
          </a:lstStyle>
          <a:p>
            <a:r>
              <a:rPr lang="en-US" dirty="0">
                <a:solidFill>
                  <a:schemeClr val="bg1"/>
                </a:solidFill>
              </a:rPr>
              <a:t>      Items for Discussion</a:t>
            </a:r>
          </a:p>
        </p:txBody>
      </p:sp>
    </p:spTree>
    <p:extLst>
      <p:ext uri="{BB962C8B-B14F-4D97-AF65-F5344CB8AC3E}">
        <p14:creationId xmlns:p14="http://schemas.microsoft.com/office/powerpoint/2010/main" val="1719188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6A6FEA5-E0FC-E44D-82BE-38F57E2482D3}"/>
              </a:ext>
            </a:extLst>
          </p:cNvPr>
          <p:cNvSpPr>
            <a:spLocks noGrp="1"/>
          </p:cNvSpPr>
          <p:nvPr>
            <p:ph idx="1"/>
          </p:nvPr>
        </p:nvSpPr>
        <p:spPr>
          <a:xfrm>
            <a:off x="4649194" y="230046"/>
            <a:ext cx="7158990" cy="1915642"/>
          </a:xfrm>
        </p:spPr>
        <p:txBody>
          <a:bodyPr>
            <a:normAutofit/>
          </a:bodyPr>
          <a:lstStyle/>
          <a:p>
            <a:pPr marL="0" indent="0">
              <a:buNone/>
            </a:pPr>
            <a:r>
              <a:rPr lang="en-US" sz="2600" dirty="0"/>
              <a:t>There are pluses and minuses to consider when looking at single industry impacts and more detailed research and more complex analysis would be required to understand all economic and social linkages.</a:t>
            </a:r>
          </a:p>
        </p:txBody>
      </p:sp>
      <p:sp>
        <p:nvSpPr>
          <p:cNvPr id="12" name="Rectangle 11">
            <a:extLst>
              <a:ext uri="{FF2B5EF4-FFF2-40B4-BE49-F238E27FC236}">
                <a16:creationId xmlns:a16="http://schemas.microsoft.com/office/drawing/2014/main" id="{A96F0A58-BC5D-9743-A149-178669142D64}"/>
              </a:ext>
            </a:extLst>
          </p:cNvPr>
          <p:cNvSpPr/>
          <p:nvPr/>
        </p:nvSpPr>
        <p:spPr>
          <a:xfrm>
            <a:off x="4037823" y="2243931"/>
            <a:ext cx="7507469" cy="4304791"/>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41B2EE1-C469-3945-830A-DC214AF467C9}"/>
              </a:ext>
            </a:extLst>
          </p:cNvPr>
          <p:cNvSpPr txBox="1"/>
          <p:nvPr/>
        </p:nvSpPr>
        <p:spPr>
          <a:xfrm>
            <a:off x="4868268" y="2276016"/>
            <a:ext cx="6677025" cy="461665"/>
          </a:xfrm>
          <a:prstGeom prst="rect">
            <a:avLst/>
          </a:prstGeom>
          <a:noFill/>
        </p:spPr>
        <p:txBody>
          <a:bodyPr wrap="square" rtlCol="0">
            <a:spAutoFit/>
          </a:bodyPr>
          <a:lstStyle/>
          <a:p>
            <a:pPr marL="342900" indent="-342900">
              <a:buClr>
                <a:srgbClr val="C00000"/>
              </a:buClr>
              <a:buFont typeface="System Font Regular"/>
              <a:buChar char="■"/>
            </a:pPr>
            <a:r>
              <a:rPr lang="en-US" sz="2400" dirty="0"/>
              <a:t>Fishing businesses add to local property tax base</a:t>
            </a:r>
          </a:p>
        </p:txBody>
      </p:sp>
      <p:cxnSp>
        <p:nvCxnSpPr>
          <p:cNvPr id="8" name="Straight Connector 7">
            <a:extLst>
              <a:ext uri="{FF2B5EF4-FFF2-40B4-BE49-F238E27FC236}">
                <a16:creationId xmlns:a16="http://schemas.microsoft.com/office/drawing/2014/main" id="{08C94951-C842-334F-A121-D11FC1D68BE2}"/>
              </a:ext>
            </a:extLst>
          </p:cNvPr>
          <p:cNvCxnSpPr/>
          <p:nvPr/>
        </p:nvCxnSpPr>
        <p:spPr>
          <a:xfrm>
            <a:off x="4740634" y="2225704"/>
            <a:ext cx="657225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315224F-622C-4548-A40E-D9EE91447F55}"/>
              </a:ext>
            </a:extLst>
          </p:cNvPr>
          <p:cNvCxnSpPr>
            <a:cxnSpLocks/>
          </p:cNvCxnSpPr>
          <p:nvPr/>
        </p:nvCxnSpPr>
        <p:spPr>
          <a:xfrm>
            <a:off x="4973043" y="2823874"/>
            <a:ext cx="633984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D3E921F-AF74-1649-82E4-35C892BCB081}"/>
              </a:ext>
            </a:extLst>
          </p:cNvPr>
          <p:cNvSpPr txBox="1"/>
          <p:nvPr/>
        </p:nvSpPr>
        <p:spPr>
          <a:xfrm>
            <a:off x="4881018" y="2872750"/>
            <a:ext cx="6677025" cy="759182"/>
          </a:xfrm>
          <a:prstGeom prst="rect">
            <a:avLst/>
          </a:prstGeom>
          <a:noFill/>
        </p:spPr>
        <p:txBody>
          <a:bodyPr wrap="square" rtlCol="0">
            <a:spAutoFit/>
          </a:bodyPr>
          <a:lstStyle/>
          <a:p>
            <a:pPr marL="342900" indent="-342900">
              <a:lnSpc>
                <a:spcPts val="2600"/>
              </a:lnSpc>
              <a:buClr>
                <a:srgbClr val="C00000"/>
              </a:buClr>
              <a:buFont typeface="System Font Regular"/>
              <a:buChar char="■"/>
            </a:pPr>
            <a:r>
              <a:rPr lang="en-US" sz="2400" dirty="0"/>
              <a:t>Industry workers require housing, transportation, schools</a:t>
            </a:r>
          </a:p>
        </p:txBody>
      </p:sp>
      <p:cxnSp>
        <p:nvCxnSpPr>
          <p:cNvPr id="20" name="Straight Connector 19">
            <a:extLst>
              <a:ext uri="{FF2B5EF4-FFF2-40B4-BE49-F238E27FC236}">
                <a16:creationId xmlns:a16="http://schemas.microsoft.com/office/drawing/2014/main" id="{F4BD1677-7F13-E843-8619-42D1756A5D45}"/>
              </a:ext>
            </a:extLst>
          </p:cNvPr>
          <p:cNvCxnSpPr>
            <a:cxnSpLocks/>
          </p:cNvCxnSpPr>
          <p:nvPr/>
        </p:nvCxnSpPr>
        <p:spPr>
          <a:xfrm>
            <a:off x="4999713" y="3696364"/>
            <a:ext cx="633984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8833E3F-281D-2840-9748-C81278DB6A62}"/>
              </a:ext>
            </a:extLst>
          </p:cNvPr>
          <p:cNvSpPr txBox="1"/>
          <p:nvPr/>
        </p:nvSpPr>
        <p:spPr>
          <a:xfrm>
            <a:off x="4884828" y="3768100"/>
            <a:ext cx="6677025" cy="1092607"/>
          </a:xfrm>
          <a:prstGeom prst="rect">
            <a:avLst/>
          </a:prstGeom>
          <a:noFill/>
        </p:spPr>
        <p:txBody>
          <a:bodyPr wrap="square" rtlCol="0">
            <a:spAutoFit/>
          </a:bodyPr>
          <a:lstStyle/>
          <a:p>
            <a:pPr marL="342900" indent="-342900">
              <a:lnSpc>
                <a:spcPts val="2600"/>
              </a:lnSpc>
              <a:buClr>
                <a:srgbClr val="C00000"/>
              </a:buClr>
              <a:buFont typeface="System Font Regular"/>
              <a:buChar char="■"/>
            </a:pPr>
            <a:r>
              <a:rPr lang="en-US" sz="2400" dirty="0"/>
              <a:t>Seafood processing requires a lot of fresh water</a:t>
            </a:r>
            <a:br>
              <a:rPr lang="en-US" sz="2400" dirty="0"/>
            </a:br>
            <a:r>
              <a:rPr lang="en-US" sz="2400" dirty="0"/>
              <a:t>and discharge treatment which may challenge capacities</a:t>
            </a:r>
          </a:p>
        </p:txBody>
      </p:sp>
      <p:cxnSp>
        <p:nvCxnSpPr>
          <p:cNvPr id="22" name="Straight Connector 21">
            <a:extLst>
              <a:ext uri="{FF2B5EF4-FFF2-40B4-BE49-F238E27FC236}">
                <a16:creationId xmlns:a16="http://schemas.microsoft.com/office/drawing/2014/main" id="{FE9EC695-3497-5844-AAB2-0C0AC668120A}"/>
              </a:ext>
            </a:extLst>
          </p:cNvPr>
          <p:cNvCxnSpPr>
            <a:cxnSpLocks/>
          </p:cNvCxnSpPr>
          <p:nvPr/>
        </p:nvCxnSpPr>
        <p:spPr>
          <a:xfrm>
            <a:off x="5003523" y="4957474"/>
            <a:ext cx="633984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0706181-7441-B640-A3FB-D5537F61B334}"/>
              </a:ext>
            </a:extLst>
          </p:cNvPr>
          <p:cNvSpPr txBox="1"/>
          <p:nvPr/>
        </p:nvSpPr>
        <p:spPr>
          <a:xfrm>
            <a:off x="4911498" y="5063500"/>
            <a:ext cx="6677025" cy="1426031"/>
          </a:xfrm>
          <a:prstGeom prst="rect">
            <a:avLst/>
          </a:prstGeom>
          <a:noFill/>
        </p:spPr>
        <p:txBody>
          <a:bodyPr wrap="square" rtlCol="0">
            <a:spAutoFit/>
          </a:bodyPr>
          <a:lstStyle/>
          <a:p>
            <a:pPr marL="342900" indent="-342900">
              <a:lnSpc>
                <a:spcPts val="2600"/>
              </a:lnSpc>
              <a:buClr>
                <a:srgbClr val="C00000"/>
              </a:buClr>
              <a:buFont typeface="System Font Regular"/>
              <a:buChar char="■"/>
            </a:pPr>
            <a:r>
              <a:rPr lang="en-US" sz="2400" dirty="0"/>
              <a:t>Fishing industry dominates water dependent zoned land in Newport area and land and improvements may have publicly desired alternative uses </a:t>
            </a:r>
          </a:p>
        </p:txBody>
      </p:sp>
    </p:spTree>
    <p:extLst>
      <p:ext uri="{BB962C8B-B14F-4D97-AF65-F5344CB8AC3E}">
        <p14:creationId xmlns:p14="http://schemas.microsoft.com/office/powerpoint/2010/main" val="1486660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Rectangle 2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3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Rectangle 3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F469A85-8B95-794D-BD01-A082974A51DA}"/>
              </a:ext>
            </a:extLst>
          </p:cNvPr>
          <p:cNvSpPr/>
          <p:nvPr/>
        </p:nvSpPr>
        <p:spPr>
          <a:xfrm>
            <a:off x="4037826" y="272"/>
            <a:ext cx="8151126" cy="339443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2E71EA7E-693B-9740-9D76-0BBAC9888A61}"/>
              </a:ext>
            </a:extLst>
          </p:cNvPr>
          <p:cNvSpPr/>
          <p:nvPr/>
        </p:nvSpPr>
        <p:spPr>
          <a:xfrm>
            <a:off x="4040874" y="3140669"/>
            <a:ext cx="8151126" cy="37373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21A6FE-9096-8D40-9B8D-FF8596F82C55}"/>
              </a:ext>
            </a:extLst>
          </p:cNvPr>
          <p:cNvSpPr>
            <a:spLocks noGrp="1"/>
          </p:cNvSpPr>
          <p:nvPr>
            <p:ph idx="1"/>
          </p:nvPr>
        </p:nvSpPr>
        <p:spPr>
          <a:xfrm>
            <a:off x="4810259" y="649480"/>
            <a:ext cx="6746201" cy="5546047"/>
          </a:xfrm>
        </p:spPr>
        <p:txBody>
          <a:bodyPr anchor="ctr">
            <a:normAutofit fontScale="92500" lnSpcReduction="20000"/>
          </a:bodyPr>
          <a:lstStyle/>
          <a:p>
            <a:pPr>
              <a:lnSpc>
                <a:spcPct val="110000"/>
              </a:lnSpc>
              <a:spcBef>
                <a:spcPts val="2200"/>
              </a:spcBef>
            </a:pPr>
            <a:r>
              <a:rPr lang="en-US" dirty="0">
                <a:solidFill>
                  <a:schemeClr val="accent1">
                    <a:lumMod val="50000"/>
                  </a:schemeClr>
                </a:solidFill>
              </a:rPr>
              <a:t> A collaborative relationship must exist </a:t>
            </a:r>
            <a:br>
              <a:rPr lang="en-US" dirty="0">
                <a:solidFill>
                  <a:schemeClr val="accent1">
                    <a:lumMod val="50000"/>
                  </a:schemeClr>
                </a:solidFill>
              </a:rPr>
            </a:br>
            <a:r>
              <a:rPr lang="en-US" dirty="0">
                <a:solidFill>
                  <a:schemeClr val="accent1">
                    <a:lumMod val="50000"/>
                  </a:schemeClr>
                </a:solidFill>
              </a:rPr>
              <a:t> between the public infrastructure</a:t>
            </a:r>
            <a:br>
              <a:rPr lang="en-US" dirty="0">
                <a:solidFill>
                  <a:schemeClr val="accent1">
                    <a:lumMod val="50000"/>
                  </a:schemeClr>
                </a:solidFill>
              </a:rPr>
            </a:br>
            <a:r>
              <a:rPr lang="en-US" dirty="0">
                <a:solidFill>
                  <a:schemeClr val="accent1">
                    <a:lumMod val="50000"/>
                  </a:schemeClr>
                </a:solidFill>
              </a:rPr>
              <a:t> providers and the private sector for</a:t>
            </a:r>
            <a:br>
              <a:rPr lang="en-US" dirty="0">
                <a:solidFill>
                  <a:schemeClr val="accent1">
                    <a:lumMod val="50000"/>
                  </a:schemeClr>
                </a:solidFill>
              </a:rPr>
            </a:br>
            <a:r>
              <a:rPr lang="en-US" dirty="0">
                <a:solidFill>
                  <a:schemeClr val="accent1">
                    <a:lumMod val="50000"/>
                  </a:schemeClr>
                </a:solidFill>
              </a:rPr>
              <a:t> the fishing industry to thrive.</a:t>
            </a:r>
          </a:p>
          <a:p>
            <a:pPr marL="0" indent="0">
              <a:spcBef>
                <a:spcPts val="2200"/>
              </a:spcBef>
              <a:buNone/>
            </a:pPr>
            <a:endParaRPr lang="en-US" dirty="0">
              <a:solidFill>
                <a:schemeClr val="accent1">
                  <a:lumMod val="50000"/>
                </a:schemeClr>
              </a:solidFill>
            </a:endParaRPr>
          </a:p>
          <a:p>
            <a:pPr marL="0" indent="0">
              <a:spcBef>
                <a:spcPts val="2200"/>
              </a:spcBef>
              <a:buNone/>
            </a:pPr>
            <a:r>
              <a:rPr lang="en-US" dirty="0">
                <a:solidFill>
                  <a:schemeClr val="accent1">
                    <a:lumMod val="50000"/>
                  </a:schemeClr>
                </a:solidFill>
              </a:rPr>
              <a:t> </a:t>
            </a:r>
            <a:br>
              <a:rPr lang="en-US" dirty="0">
                <a:solidFill>
                  <a:schemeClr val="accent1">
                    <a:lumMod val="50000"/>
                  </a:schemeClr>
                </a:solidFill>
              </a:rPr>
            </a:br>
            <a:endParaRPr lang="en-US" dirty="0">
              <a:solidFill>
                <a:schemeClr val="accent1">
                  <a:lumMod val="50000"/>
                </a:schemeClr>
              </a:solidFill>
            </a:endParaRPr>
          </a:p>
          <a:p>
            <a:pPr>
              <a:lnSpc>
                <a:spcPct val="110000"/>
              </a:lnSpc>
              <a:spcBef>
                <a:spcPts val="2200"/>
              </a:spcBef>
            </a:pPr>
            <a:r>
              <a:rPr lang="en-US" dirty="0">
                <a:solidFill>
                  <a:schemeClr val="accent1">
                    <a:lumMod val="50000"/>
                  </a:schemeClr>
                </a:solidFill>
              </a:rPr>
              <a:t> There can be fundamental</a:t>
            </a:r>
            <a:br>
              <a:rPr lang="en-US" dirty="0">
                <a:solidFill>
                  <a:schemeClr val="accent1">
                    <a:lumMod val="50000"/>
                  </a:schemeClr>
                </a:solidFill>
              </a:rPr>
            </a:br>
            <a:r>
              <a:rPr lang="en-US" dirty="0">
                <a:solidFill>
                  <a:schemeClr val="accent1">
                    <a:lumMod val="50000"/>
                  </a:schemeClr>
                </a:solidFill>
              </a:rPr>
              <a:t> infrastructure requirements for the</a:t>
            </a:r>
            <a:br>
              <a:rPr lang="en-US" dirty="0">
                <a:solidFill>
                  <a:schemeClr val="accent1">
                    <a:lumMod val="50000"/>
                  </a:schemeClr>
                </a:solidFill>
              </a:rPr>
            </a:br>
            <a:r>
              <a:rPr lang="en-US" dirty="0">
                <a:solidFill>
                  <a:schemeClr val="accent1">
                    <a:lumMod val="50000"/>
                  </a:schemeClr>
                </a:solidFill>
              </a:rPr>
              <a:t> continuation and development of a</a:t>
            </a:r>
            <a:br>
              <a:rPr lang="en-US" dirty="0">
                <a:solidFill>
                  <a:schemeClr val="accent1">
                    <a:lumMod val="50000"/>
                  </a:schemeClr>
                </a:solidFill>
              </a:rPr>
            </a:br>
            <a:r>
              <a:rPr lang="en-US" dirty="0">
                <a:solidFill>
                  <a:schemeClr val="accent1">
                    <a:lumMod val="50000"/>
                  </a:schemeClr>
                </a:solidFill>
              </a:rPr>
              <a:t> prospering fishing industry in the area</a:t>
            </a:r>
            <a:br>
              <a:rPr lang="en-US" dirty="0">
                <a:solidFill>
                  <a:schemeClr val="accent1">
                    <a:lumMod val="50000"/>
                  </a:schemeClr>
                </a:solidFill>
              </a:rPr>
            </a:br>
            <a:r>
              <a:rPr lang="en-US" dirty="0">
                <a:solidFill>
                  <a:schemeClr val="accent1">
                    <a:lumMod val="50000"/>
                  </a:schemeClr>
                </a:solidFill>
              </a:rPr>
              <a:t> that falling short could signal</a:t>
            </a:r>
            <a:br>
              <a:rPr lang="en-US" dirty="0">
                <a:solidFill>
                  <a:schemeClr val="accent1">
                    <a:lumMod val="50000"/>
                  </a:schemeClr>
                </a:solidFill>
              </a:rPr>
            </a:br>
            <a:r>
              <a:rPr lang="en-US" dirty="0">
                <a:solidFill>
                  <a:schemeClr val="accent1">
                    <a:lumMod val="50000"/>
                  </a:schemeClr>
                </a:solidFill>
              </a:rPr>
              <a:t> challenges for industry viability.</a:t>
            </a:r>
          </a:p>
        </p:txBody>
      </p:sp>
    </p:spTree>
    <p:extLst>
      <p:ext uri="{BB962C8B-B14F-4D97-AF65-F5344CB8AC3E}">
        <p14:creationId xmlns:p14="http://schemas.microsoft.com/office/powerpoint/2010/main" val="2527453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6A46798-EF57-A845-845F-6ECE5CDEA681}"/>
              </a:ext>
            </a:extLst>
          </p:cNvPr>
          <p:cNvSpPr/>
          <p:nvPr/>
        </p:nvSpPr>
        <p:spPr>
          <a:xfrm>
            <a:off x="4037822" y="15207"/>
            <a:ext cx="8151126" cy="6847862"/>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DC93B43-FCB8-8847-9D29-9A08EE0EF828}"/>
              </a:ext>
            </a:extLst>
          </p:cNvPr>
          <p:cNvSpPr>
            <a:spLocks noGrp="1"/>
          </p:cNvSpPr>
          <p:nvPr>
            <p:ph idx="1"/>
          </p:nvPr>
        </p:nvSpPr>
        <p:spPr>
          <a:xfrm>
            <a:off x="4642700" y="-337115"/>
            <a:ext cx="7232072" cy="6837724"/>
          </a:xfrm>
        </p:spPr>
        <p:txBody>
          <a:bodyPr anchor="ctr">
            <a:normAutofit/>
          </a:bodyPr>
          <a:lstStyle/>
          <a:p>
            <a:pPr>
              <a:lnSpc>
                <a:spcPct val="100000"/>
              </a:lnSpc>
              <a:spcBef>
                <a:spcPts val="1600"/>
              </a:spcBef>
            </a:pPr>
            <a:r>
              <a:rPr lang="en-US" sz="2400" dirty="0"/>
              <a:t>Fishing industry descriptions, while important in themselves for informing existing policy making bodies, should be part of further investigation and planning processes. </a:t>
            </a:r>
          </a:p>
          <a:p>
            <a:pPr marL="0" indent="0">
              <a:lnSpc>
                <a:spcPct val="100000"/>
              </a:lnSpc>
              <a:spcBef>
                <a:spcPts val="1600"/>
              </a:spcBef>
              <a:buNone/>
            </a:pPr>
            <a:r>
              <a:rPr lang="en-US" sz="2400" dirty="0"/>
              <a:t>   It will be helpful in keeping local government</a:t>
            </a:r>
            <a:br>
              <a:rPr lang="en-US" sz="2400" dirty="0"/>
            </a:br>
            <a:r>
              <a:rPr lang="en-US" sz="2400" dirty="0"/>
              <a:t>   plans current with a maritime industry centric</a:t>
            </a:r>
            <a:br>
              <a:rPr lang="en-US" sz="2400" dirty="0"/>
            </a:br>
            <a:r>
              <a:rPr lang="en-US" sz="2400" dirty="0"/>
              <a:t>   planning forum and program. </a:t>
            </a:r>
          </a:p>
          <a:p>
            <a:pPr marL="0" indent="0">
              <a:lnSpc>
                <a:spcPct val="100000"/>
              </a:lnSpc>
              <a:spcBef>
                <a:spcPts val="1600"/>
              </a:spcBef>
              <a:buNone/>
            </a:pPr>
            <a:r>
              <a:rPr lang="en-US" sz="2400" dirty="0"/>
              <a:t>   This would assist keeping the maritime</a:t>
            </a:r>
            <a:br>
              <a:rPr lang="en-US" sz="2400" dirty="0"/>
            </a:br>
            <a:r>
              <a:rPr lang="en-US" sz="2400" dirty="0"/>
              <a:t>   industry strong in the face of climate change,</a:t>
            </a:r>
            <a:br>
              <a:rPr lang="en-US" sz="2400" dirty="0"/>
            </a:br>
            <a:r>
              <a:rPr lang="en-US" sz="2400" dirty="0"/>
              <a:t>   new fish resource management approaches,</a:t>
            </a:r>
            <a:br>
              <a:rPr lang="en-US" sz="2400" dirty="0"/>
            </a:br>
            <a:r>
              <a:rPr lang="en-US" sz="2400" dirty="0"/>
              <a:t>   altered business regulations, and dynamic</a:t>
            </a:r>
            <a:br>
              <a:rPr lang="en-US" sz="2400" dirty="0"/>
            </a:br>
            <a:r>
              <a:rPr lang="en-US" sz="2400" dirty="0"/>
              <a:t>   seafood markets.</a:t>
            </a:r>
          </a:p>
        </p:txBody>
      </p:sp>
    </p:spTree>
    <p:extLst>
      <p:ext uri="{BB962C8B-B14F-4D97-AF65-F5344CB8AC3E}">
        <p14:creationId xmlns:p14="http://schemas.microsoft.com/office/powerpoint/2010/main" val="863878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oat on the water&#10;&#10;Description automatically generated with low confidence">
            <a:extLst>
              <a:ext uri="{FF2B5EF4-FFF2-40B4-BE49-F238E27FC236}">
                <a16:creationId xmlns:a16="http://schemas.microsoft.com/office/drawing/2014/main" id="{A300CFC6-0FE5-7A4A-B63E-8665E2F88D9B}"/>
              </a:ext>
            </a:extLst>
          </p:cNvPr>
          <p:cNvPicPr>
            <a:picLocks noChangeAspect="1"/>
          </p:cNvPicPr>
          <p:nvPr/>
        </p:nvPicPr>
        <p:blipFill rotWithShape="1">
          <a:blip r:embed="rId2"/>
          <a:srcRect l="2987" t="14670" r="3969" b="26461"/>
          <a:stretch/>
        </p:blipFill>
        <p:spPr>
          <a:xfrm>
            <a:off x="4034408" y="-9326"/>
            <a:ext cx="8153402" cy="6878280"/>
          </a:xfrm>
          <a:prstGeom prst="rect">
            <a:avLst/>
          </a:prstGeom>
        </p:spPr>
      </p:pic>
      <p:sp>
        <p:nvSpPr>
          <p:cNvPr id="13" name="Title 1">
            <a:extLst>
              <a:ext uri="{FF2B5EF4-FFF2-40B4-BE49-F238E27FC236}">
                <a16:creationId xmlns:a16="http://schemas.microsoft.com/office/drawing/2014/main" id="{3E4DFAED-CE75-D643-9C65-F5464D39F7FA}"/>
              </a:ext>
            </a:extLst>
          </p:cNvPr>
          <p:cNvSpPr txBox="1">
            <a:spLocks/>
          </p:cNvSpPr>
          <p:nvPr/>
        </p:nvSpPr>
        <p:spPr>
          <a:xfrm>
            <a:off x="-3048" y="511387"/>
            <a:ext cx="12192000" cy="1385993"/>
          </a:xfrm>
          <a:prstGeom prst="rect">
            <a:avLst/>
          </a:prstGeom>
          <a:solidFill>
            <a:schemeClr val="accent1">
              <a:lumMod val="50000"/>
            </a:schemeClr>
          </a:solidFill>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1">
                    <a:lumMod val="50000"/>
                  </a:schemeClr>
                </a:solidFill>
                <a:latin typeface="Arial Nova" panose="020B0504020202020204" pitchFamily="34" charset="0"/>
                <a:ea typeface="+mj-ea"/>
                <a:cs typeface="+mj-cs"/>
              </a:defRPr>
            </a:lvl1pPr>
          </a:lstStyle>
          <a:p>
            <a:r>
              <a:rPr lang="en-US" dirty="0">
                <a:solidFill>
                  <a:schemeClr val="bg1"/>
                </a:solidFill>
              </a:rPr>
              <a:t>      Final Thoughts &amp; Questions?</a:t>
            </a:r>
          </a:p>
        </p:txBody>
      </p:sp>
      <p:pic>
        <p:nvPicPr>
          <p:cNvPr id="15" name="Picture 14" descr="Logo&#10;&#10;Description automatically generated">
            <a:extLst>
              <a:ext uri="{FF2B5EF4-FFF2-40B4-BE49-F238E27FC236}">
                <a16:creationId xmlns:a16="http://schemas.microsoft.com/office/drawing/2014/main" id="{610D50E3-1449-F14C-8E39-E17767065DE2}"/>
              </a:ext>
            </a:extLst>
          </p:cNvPr>
          <p:cNvPicPr>
            <a:picLocks noChangeAspect="1"/>
          </p:cNvPicPr>
          <p:nvPr/>
        </p:nvPicPr>
        <p:blipFill>
          <a:blip r:embed="rId3"/>
          <a:stretch>
            <a:fillRect/>
          </a:stretch>
        </p:blipFill>
        <p:spPr>
          <a:xfrm>
            <a:off x="1344675" y="4772947"/>
            <a:ext cx="1346200" cy="1562100"/>
          </a:xfrm>
          <a:prstGeom prst="rect">
            <a:avLst/>
          </a:prstGeom>
        </p:spPr>
      </p:pic>
    </p:spTree>
    <p:extLst>
      <p:ext uri="{BB962C8B-B14F-4D97-AF65-F5344CB8AC3E}">
        <p14:creationId xmlns:p14="http://schemas.microsoft.com/office/powerpoint/2010/main" val="1520300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6AF68-C372-F946-A6EF-DD84A76C3190}"/>
              </a:ext>
            </a:extLst>
          </p:cNvPr>
          <p:cNvSpPr>
            <a:spLocks noGrp="1"/>
          </p:cNvSpPr>
          <p:nvPr>
            <p:ph type="title"/>
          </p:nvPr>
        </p:nvSpPr>
        <p:spPr>
          <a:xfrm>
            <a:off x="0" y="365125"/>
            <a:ext cx="11353800" cy="1325563"/>
          </a:xfrm>
          <a:solidFill>
            <a:schemeClr val="accent1">
              <a:lumMod val="50000"/>
            </a:schemeClr>
          </a:solidFill>
        </p:spPr>
        <p:txBody>
          <a:bodyPr/>
          <a:lstStyle/>
          <a:p>
            <a:r>
              <a:rPr lang="en-US" dirty="0">
                <a:solidFill>
                  <a:schemeClr val="bg1"/>
                </a:solidFill>
              </a:rPr>
              <a:t>      Area of Focus: Newport Area</a:t>
            </a:r>
          </a:p>
        </p:txBody>
      </p:sp>
      <p:sp>
        <p:nvSpPr>
          <p:cNvPr id="3" name="Content Placeholder 2">
            <a:extLst>
              <a:ext uri="{FF2B5EF4-FFF2-40B4-BE49-F238E27FC236}">
                <a16:creationId xmlns:a16="http://schemas.microsoft.com/office/drawing/2014/main" id="{292C9780-6BF3-0140-BCD9-733DC1BBF663}"/>
              </a:ext>
            </a:extLst>
          </p:cNvPr>
          <p:cNvSpPr>
            <a:spLocks noGrp="1"/>
          </p:cNvSpPr>
          <p:nvPr>
            <p:ph idx="1"/>
          </p:nvPr>
        </p:nvSpPr>
        <p:spPr>
          <a:xfrm>
            <a:off x="838200" y="1825625"/>
            <a:ext cx="6117236" cy="2416591"/>
          </a:xfrm>
        </p:spPr>
        <p:txBody>
          <a:bodyPr/>
          <a:lstStyle/>
          <a:p>
            <a:pPr marL="0" indent="0">
              <a:lnSpc>
                <a:spcPct val="100000"/>
              </a:lnSpc>
              <a:buNone/>
            </a:pPr>
            <a:r>
              <a:rPr lang="en-US" dirty="0"/>
              <a:t>Review of commercial landings and related items are typically aggregated into port groups. For consistency, the Newport area includes all harbors in Lincoln County.</a:t>
            </a:r>
          </a:p>
          <a:p>
            <a:endParaRPr lang="en-US" dirty="0"/>
          </a:p>
        </p:txBody>
      </p:sp>
      <p:pic>
        <p:nvPicPr>
          <p:cNvPr id="5" name="Picture 4" descr="Diagram&#10;&#10;Description automatically generated">
            <a:extLst>
              <a:ext uri="{FF2B5EF4-FFF2-40B4-BE49-F238E27FC236}">
                <a16:creationId xmlns:a16="http://schemas.microsoft.com/office/drawing/2014/main" id="{D22ECB2D-81C6-9649-87F7-D9AC9FB2C826}"/>
              </a:ext>
            </a:extLst>
          </p:cNvPr>
          <p:cNvPicPr>
            <a:picLocks noChangeAspect="1"/>
          </p:cNvPicPr>
          <p:nvPr/>
        </p:nvPicPr>
        <p:blipFill rotWithShape="1">
          <a:blip r:embed="rId2"/>
          <a:srcRect l="8859" t="3884" r="11477" b="31680"/>
          <a:stretch/>
        </p:blipFill>
        <p:spPr>
          <a:xfrm>
            <a:off x="7564366" y="1825625"/>
            <a:ext cx="3850639" cy="4894289"/>
          </a:xfrm>
          <a:prstGeom prst="rect">
            <a:avLst/>
          </a:prstGeom>
        </p:spPr>
      </p:pic>
      <p:pic>
        <p:nvPicPr>
          <p:cNvPr id="7" name="Picture 6" descr="Diagram&#10;&#10;Description automatically generated">
            <a:extLst>
              <a:ext uri="{FF2B5EF4-FFF2-40B4-BE49-F238E27FC236}">
                <a16:creationId xmlns:a16="http://schemas.microsoft.com/office/drawing/2014/main" id="{5198213E-55FE-4242-BF9A-A97AA3A3588B}"/>
              </a:ext>
            </a:extLst>
          </p:cNvPr>
          <p:cNvPicPr>
            <a:picLocks noChangeAspect="1"/>
          </p:cNvPicPr>
          <p:nvPr/>
        </p:nvPicPr>
        <p:blipFill rotWithShape="1">
          <a:blip r:embed="rId2"/>
          <a:srcRect l="22521" t="69150" r="26893" b="2236"/>
          <a:stretch/>
        </p:blipFill>
        <p:spPr>
          <a:xfrm>
            <a:off x="5321507" y="4619157"/>
            <a:ext cx="2363353" cy="2100757"/>
          </a:xfrm>
          <a:prstGeom prst="rect">
            <a:avLst/>
          </a:prstGeom>
        </p:spPr>
      </p:pic>
    </p:spTree>
    <p:extLst>
      <p:ext uri="{BB962C8B-B14F-4D97-AF65-F5344CB8AC3E}">
        <p14:creationId xmlns:p14="http://schemas.microsoft.com/office/powerpoint/2010/main" val="838575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3F908-ED4B-AE46-BC32-F37314DAD76B}"/>
              </a:ext>
            </a:extLst>
          </p:cNvPr>
          <p:cNvSpPr>
            <a:spLocks noGrp="1"/>
          </p:cNvSpPr>
          <p:nvPr>
            <p:ph type="title"/>
          </p:nvPr>
        </p:nvSpPr>
        <p:spPr>
          <a:xfrm>
            <a:off x="0" y="365125"/>
            <a:ext cx="11353800" cy="1017905"/>
          </a:xfrm>
          <a:solidFill>
            <a:schemeClr val="accent1">
              <a:lumMod val="50000"/>
            </a:schemeClr>
          </a:solidFill>
        </p:spPr>
        <p:txBody>
          <a:bodyPr/>
          <a:lstStyle/>
          <a:p>
            <a:r>
              <a:rPr lang="en-US" dirty="0">
                <a:solidFill>
                  <a:schemeClr val="bg1"/>
                </a:solidFill>
              </a:rPr>
              <a:t>      Key Indicators Considered</a:t>
            </a:r>
          </a:p>
        </p:txBody>
      </p:sp>
      <p:sp>
        <p:nvSpPr>
          <p:cNvPr id="3" name="Content Placeholder 2">
            <a:extLst>
              <a:ext uri="{FF2B5EF4-FFF2-40B4-BE49-F238E27FC236}">
                <a16:creationId xmlns:a16="http://schemas.microsoft.com/office/drawing/2014/main" id="{9A196F1A-E593-BB42-94FF-C188504633A1}"/>
              </a:ext>
            </a:extLst>
          </p:cNvPr>
          <p:cNvSpPr>
            <a:spLocks noGrp="1"/>
          </p:cNvSpPr>
          <p:nvPr>
            <p:ph idx="1"/>
          </p:nvPr>
        </p:nvSpPr>
        <p:spPr>
          <a:xfrm>
            <a:off x="5057819" y="1666923"/>
            <a:ext cx="6964680" cy="4758055"/>
          </a:xfrm>
        </p:spPr>
        <p:txBody>
          <a:bodyPr>
            <a:normAutofit fontScale="85000" lnSpcReduction="20000"/>
          </a:bodyPr>
          <a:lstStyle/>
          <a:p>
            <a:pPr lvl="0"/>
            <a:r>
              <a:rPr lang="en-US" dirty="0"/>
              <a:t>Commercial Fishing Activity</a:t>
            </a:r>
          </a:p>
          <a:p>
            <a:pPr lvl="0"/>
            <a:r>
              <a:rPr lang="en-US" dirty="0"/>
              <a:t>Recreational Fishing Activity</a:t>
            </a:r>
          </a:p>
          <a:p>
            <a:pPr lvl="0"/>
            <a:r>
              <a:rPr lang="en-US" dirty="0"/>
              <a:t>Related &amp; Connected Activity, including</a:t>
            </a:r>
          </a:p>
          <a:p>
            <a:pPr lvl="1"/>
            <a:r>
              <a:rPr lang="en-US" dirty="0"/>
              <a:t>Mariculture</a:t>
            </a:r>
          </a:p>
          <a:p>
            <a:pPr lvl="1"/>
            <a:r>
              <a:rPr lang="en-US" dirty="0"/>
              <a:t>Boat Building &amp; Related Work</a:t>
            </a:r>
          </a:p>
          <a:p>
            <a:pPr lvl="1"/>
            <a:r>
              <a:rPr lang="en-US" dirty="0"/>
              <a:t>Gear Manufacturing</a:t>
            </a:r>
          </a:p>
          <a:p>
            <a:pPr lvl="1"/>
            <a:r>
              <a:rPr lang="en-US" dirty="0"/>
              <a:t>Supply &amp; Services</a:t>
            </a:r>
          </a:p>
          <a:p>
            <a:pPr lvl="1"/>
            <a:r>
              <a:rPr lang="en-US" dirty="0"/>
              <a:t>Research &amp; Education</a:t>
            </a:r>
          </a:p>
          <a:p>
            <a:pPr lvl="1"/>
            <a:r>
              <a:rPr lang="en-US" dirty="0"/>
              <a:t>Natural Resource Management</a:t>
            </a:r>
          </a:p>
          <a:p>
            <a:pPr lvl="1"/>
            <a:r>
              <a:rPr lang="en-US" dirty="0"/>
              <a:t>Enforcement</a:t>
            </a:r>
          </a:p>
          <a:p>
            <a:pPr lvl="0"/>
            <a:r>
              <a:rPr lang="en-US" dirty="0"/>
              <a:t>Economic Contribution</a:t>
            </a:r>
          </a:p>
          <a:p>
            <a:pPr lvl="1"/>
            <a:r>
              <a:rPr lang="en-US" dirty="0"/>
              <a:t>Multiplier effect measured by:</a:t>
            </a:r>
          </a:p>
          <a:p>
            <a:pPr lvl="2"/>
            <a:r>
              <a:rPr lang="en-US" dirty="0"/>
              <a:t>Income</a:t>
            </a:r>
          </a:p>
          <a:p>
            <a:pPr lvl="2"/>
            <a:r>
              <a:rPr lang="en-US" dirty="0"/>
              <a:t>Jobs</a:t>
            </a:r>
          </a:p>
          <a:p>
            <a:pPr lvl="2"/>
            <a:r>
              <a:rPr lang="en-US" dirty="0"/>
              <a:t>Output</a:t>
            </a:r>
          </a:p>
          <a:p>
            <a:pPr lvl="1"/>
            <a:r>
              <a:rPr lang="en-US" dirty="0"/>
              <a:t>Comparisons to total economy in study area and state</a:t>
            </a:r>
          </a:p>
          <a:p>
            <a:endParaRPr lang="en-US" dirty="0"/>
          </a:p>
        </p:txBody>
      </p:sp>
      <p:pic>
        <p:nvPicPr>
          <p:cNvPr id="5" name="Picture 4" descr="A picture containing person&#10;&#10;Description automatically generated">
            <a:extLst>
              <a:ext uri="{FF2B5EF4-FFF2-40B4-BE49-F238E27FC236}">
                <a16:creationId xmlns:a16="http://schemas.microsoft.com/office/drawing/2014/main" id="{4EE27000-AA38-914F-99B2-309344BCCAA4}"/>
              </a:ext>
            </a:extLst>
          </p:cNvPr>
          <p:cNvPicPr>
            <a:picLocks noChangeAspect="1"/>
          </p:cNvPicPr>
          <p:nvPr/>
        </p:nvPicPr>
        <p:blipFill>
          <a:blip r:embed="rId2"/>
          <a:stretch>
            <a:fillRect/>
          </a:stretch>
        </p:blipFill>
        <p:spPr>
          <a:xfrm>
            <a:off x="371877" y="1640982"/>
            <a:ext cx="4525520" cy="3395713"/>
          </a:xfrm>
          <a:prstGeom prst="rect">
            <a:avLst/>
          </a:prstGeom>
        </p:spPr>
      </p:pic>
    </p:spTree>
    <p:extLst>
      <p:ext uri="{BB962C8B-B14F-4D97-AF65-F5344CB8AC3E}">
        <p14:creationId xmlns:p14="http://schemas.microsoft.com/office/powerpoint/2010/main" val="2757001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ground, outdoor&#10;&#10;Description automatically generated">
            <a:extLst>
              <a:ext uri="{FF2B5EF4-FFF2-40B4-BE49-F238E27FC236}">
                <a16:creationId xmlns:a16="http://schemas.microsoft.com/office/drawing/2014/main" id="{365A8095-E4B3-D842-A51E-5C0C7B12E21D}"/>
              </a:ext>
            </a:extLst>
          </p:cNvPr>
          <p:cNvPicPr>
            <a:picLocks noChangeAspect="1"/>
          </p:cNvPicPr>
          <p:nvPr/>
        </p:nvPicPr>
        <p:blipFill rotWithShape="1">
          <a:blip r:embed="rId2"/>
          <a:srcRect l="5165" t="20746" b="36995"/>
          <a:stretch/>
        </p:blipFill>
        <p:spPr>
          <a:xfrm>
            <a:off x="629587" y="0"/>
            <a:ext cx="11562413" cy="6858000"/>
          </a:xfrm>
          <a:prstGeom prst="rect">
            <a:avLst/>
          </a:prstGeom>
        </p:spPr>
      </p:pic>
      <p:sp>
        <p:nvSpPr>
          <p:cNvPr id="2" name="Title 1">
            <a:extLst>
              <a:ext uri="{FF2B5EF4-FFF2-40B4-BE49-F238E27FC236}">
                <a16:creationId xmlns:a16="http://schemas.microsoft.com/office/drawing/2014/main" id="{0FF3C891-262B-5141-BFE9-4574CC0EFFC8}"/>
              </a:ext>
            </a:extLst>
          </p:cNvPr>
          <p:cNvSpPr>
            <a:spLocks noGrp="1"/>
          </p:cNvSpPr>
          <p:nvPr>
            <p:ph type="title"/>
          </p:nvPr>
        </p:nvSpPr>
        <p:spPr>
          <a:xfrm>
            <a:off x="0" y="365125"/>
            <a:ext cx="12192000" cy="1189355"/>
          </a:xfrm>
          <a:solidFill>
            <a:schemeClr val="accent1">
              <a:lumMod val="50000"/>
            </a:schemeClr>
          </a:solidFill>
        </p:spPr>
        <p:txBody>
          <a:bodyPr/>
          <a:lstStyle/>
          <a:p>
            <a:r>
              <a:rPr lang="en-US" dirty="0">
                <a:solidFill>
                  <a:schemeClr val="bg1"/>
                </a:solidFill>
              </a:rPr>
              <a:t>      Key Findings</a:t>
            </a:r>
          </a:p>
        </p:txBody>
      </p:sp>
    </p:spTree>
    <p:extLst>
      <p:ext uri="{BB962C8B-B14F-4D97-AF65-F5344CB8AC3E}">
        <p14:creationId xmlns:p14="http://schemas.microsoft.com/office/powerpoint/2010/main" val="2983632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boat, outdoor, sky&#10;&#10;Description automatically generated">
            <a:extLst>
              <a:ext uri="{FF2B5EF4-FFF2-40B4-BE49-F238E27FC236}">
                <a16:creationId xmlns:a16="http://schemas.microsoft.com/office/drawing/2014/main" id="{FB143C5D-3779-BC43-9D78-412AB9991404}"/>
              </a:ext>
            </a:extLst>
          </p:cNvPr>
          <p:cNvPicPr>
            <a:picLocks noChangeAspect="1"/>
          </p:cNvPicPr>
          <p:nvPr/>
        </p:nvPicPr>
        <p:blipFill rotWithShape="1">
          <a:blip r:embed="rId2"/>
          <a:srcRect t="10722" b="95"/>
          <a:stretch/>
        </p:blipFill>
        <p:spPr>
          <a:xfrm>
            <a:off x="648928" y="-1"/>
            <a:ext cx="11543072" cy="6858001"/>
          </a:xfrm>
          <a:prstGeom prst="rect">
            <a:avLst/>
          </a:prstGeom>
        </p:spPr>
      </p:pic>
      <p:sp>
        <p:nvSpPr>
          <p:cNvPr id="2" name="Title 1">
            <a:extLst>
              <a:ext uri="{FF2B5EF4-FFF2-40B4-BE49-F238E27FC236}">
                <a16:creationId xmlns:a16="http://schemas.microsoft.com/office/drawing/2014/main" id="{CFEC850A-5D96-D344-BFA2-E084134CC1FC}"/>
              </a:ext>
            </a:extLst>
          </p:cNvPr>
          <p:cNvSpPr>
            <a:spLocks noGrp="1"/>
          </p:cNvSpPr>
          <p:nvPr>
            <p:ph type="title"/>
          </p:nvPr>
        </p:nvSpPr>
        <p:spPr>
          <a:xfrm>
            <a:off x="0" y="365126"/>
            <a:ext cx="12192000" cy="1043950"/>
          </a:xfrm>
          <a:solidFill>
            <a:schemeClr val="accent1">
              <a:lumMod val="50000"/>
            </a:schemeClr>
          </a:solidFill>
        </p:spPr>
        <p:txBody>
          <a:bodyPr/>
          <a:lstStyle/>
          <a:p>
            <a:r>
              <a:rPr lang="en-US" dirty="0">
                <a:solidFill>
                  <a:schemeClr val="bg1"/>
                </a:solidFill>
              </a:rPr>
              <a:t>      Commercial Fishing in 2019</a:t>
            </a:r>
          </a:p>
        </p:txBody>
      </p:sp>
      <p:sp>
        <p:nvSpPr>
          <p:cNvPr id="3" name="Content Placeholder 2">
            <a:extLst>
              <a:ext uri="{FF2B5EF4-FFF2-40B4-BE49-F238E27FC236}">
                <a16:creationId xmlns:a16="http://schemas.microsoft.com/office/drawing/2014/main" id="{C2924028-3C78-D844-BB94-BBFB10DD31B7}"/>
              </a:ext>
            </a:extLst>
          </p:cNvPr>
          <p:cNvSpPr>
            <a:spLocks noGrp="1"/>
          </p:cNvSpPr>
          <p:nvPr>
            <p:ph idx="1"/>
          </p:nvPr>
        </p:nvSpPr>
        <p:spPr>
          <a:xfrm>
            <a:off x="746760" y="1694193"/>
            <a:ext cx="6522720" cy="1980565"/>
          </a:xfrm>
        </p:spPr>
        <p:txBody>
          <a:bodyPr>
            <a:normAutofit/>
          </a:bodyPr>
          <a:lstStyle/>
          <a:p>
            <a:r>
              <a:rPr lang="en-US" b="1" dirty="0">
                <a:solidFill>
                  <a:schemeClr val="bg1"/>
                </a:solidFill>
              </a:rPr>
              <a:t>331 commercial fishing vessels </a:t>
            </a:r>
            <a:br>
              <a:rPr lang="en-US" b="1" dirty="0">
                <a:solidFill>
                  <a:schemeClr val="bg1"/>
                </a:solidFill>
              </a:rPr>
            </a:br>
            <a:r>
              <a:rPr lang="en-US" b="1" dirty="0">
                <a:solidFill>
                  <a:schemeClr val="bg1"/>
                </a:solidFill>
              </a:rPr>
              <a:t>264 were homeport vessels</a:t>
            </a:r>
            <a:endParaRPr lang="en-US" b="1" dirty="0"/>
          </a:p>
          <a:p>
            <a:r>
              <a:rPr lang="en-US" b="1" dirty="0">
                <a:solidFill>
                  <a:schemeClr val="bg1"/>
                </a:solidFill>
              </a:rPr>
              <a:t>4,788 deliveries in the Newport area </a:t>
            </a:r>
            <a:br>
              <a:rPr lang="en-US" b="1" dirty="0">
                <a:solidFill>
                  <a:schemeClr val="bg1"/>
                </a:solidFill>
              </a:rPr>
            </a:br>
            <a:r>
              <a:rPr lang="en-US" b="1" dirty="0">
                <a:solidFill>
                  <a:schemeClr val="bg1"/>
                </a:solidFill>
              </a:rPr>
              <a:t>$59.3 million harvest value </a:t>
            </a:r>
          </a:p>
          <a:p>
            <a:endParaRPr lang="en-US" dirty="0"/>
          </a:p>
        </p:txBody>
      </p:sp>
    </p:spTree>
    <p:extLst>
      <p:ext uri="{BB962C8B-B14F-4D97-AF65-F5344CB8AC3E}">
        <p14:creationId xmlns:p14="http://schemas.microsoft.com/office/powerpoint/2010/main" val="2843721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D3759-8871-1949-91EA-A1A571C29223}"/>
              </a:ext>
            </a:extLst>
          </p:cNvPr>
          <p:cNvSpPr>
            <a:spLocks noGrp="1"/>
          </p:cNvSpPr>
          <p:nvPr>
            <p:ph type="title"/>
          </p:nvPr>
        </p:nvSpPr>
        <p:spPr>
          <a:xfrm>
            <a:off x="0" y="365124"/>
            <a:ext cx="12192000" cy="1673537"/>
          </a:xfrm>
          <a:solidFill>
            <a:schemeClr val="accent1">
              <a:lumMod val="50000"/>
            </a:schemeClr>
          </a:solidFill>
        </p:spPr>
        <p:txBody>
          <a:bodyPr>
            <a:normAutofit/>
          </a:bodyPr>
          <a:lstStyle/>
          <a:p>
            <a:r>
              <a:rPr lang="en-US" sz="4200" dirty="0">
                <a:solidFill>
                  <a:schemeClr val="bg1"/>
                </a:solidFill>
              </a:rPr>
              <a:t>      Newport Area Harvest Value </a:t>
            </a:r>
            <a:br>
              <a:rPr lang="en-US" sz="4200" dirty="0">
                <a:solidFill>
                  <a:schemeClr val="bg1"/>
                </a:solidFill>
              </a:rPr>
            </a:br>
            <a:r>
              <a:rPr lang="en-US" sz="4200" dirty="0">
                <a:solidFill>
                  <a:schemeClr val="bg1"/>
                </a:solidFill>
              </a:rPr>
              <a:t>      by Fishery (2019)</a:t>
            </a:r>
          </a:p>
        </p:txBody>
      </p:sp>
      <p:sp>
        <p:nvSpPr>
          <p:cNvPr id="3" name="Content Placeholder 2">
            <a:extLst>
              <a:ext uri="{FF2B5EF4-FFF2-40B4-BE49-F238E27FC236}">
                <a16:creationId xmlns:a16="http://schemas.microsoft.com/office/drawing/2014/main" id="{1DFE67A3-657F-AC4F-A209-7F4FB17EA82E}"/>
              </a:ext>
            </a:extLst>
          </p:cNvPr>
          <p:cNvSpPr>
            <a:spLocks noGrp="1"/>
          </p:cNvSpPr>
          <p:nvPr>
            <p:ph idx="1"/>
          </p:nvPr>
        </p:nvSpPr>
        <p:spPr>
          <a:xfrm>
            <a:off x="838200" y="2320297"/>
            <a:ext cx="3424952" cy="3660777"/>
          </a:xfrm>
        </p:spPr>
        <p:txBody>
          <a:bodyPr/>
          <a:lstStyle/>
          <a:p>
            <a:r>
              <a:rPr lang="en-US" dirty="0"/>
              <a:t>Dungeness Crab accounted for 42% of overall value. </a:t>
            </a:r>
          </a:p>
          <a:p>
            <a:r>
              <a:rPr lang="en-US" dirty="0"/>
              <a:t>Groundfish, including landed Pacific whiting, represented 31% of value.</a:t>
            </a:r>
          </a:p>
        </p:txBody>
      </p:sp>
      <p:pic>
        <p:nvPicPr>
          <p:cNvPr id="5" name="Picture 4" descr="A picture containing chart&#10;&#10;Description automatically generated">
            <a:extLst>
              <a:ext uri="{FF2B5EF4-FFF2-40B4-BE49-F238E27FC236}">
                <a16:creationId xmlns:a16="http://schemas.microsoft.com/office/drawing/2014/main" id="{F36ED200-99BF-464A-A3CE-25954EA3EEF9}"/>
              </a:ext>
            </a:extLst>
          </p:cNvPr>
          <p:cNvPicPr>
            <a:picLocks noChangeAspect="1"/>
          </p:cNvPicPr>
          <p:nvPr/>
        </p:nvPicPr>
        <p:blipFill>
          <a:blip r:embed="rId2"/>
          <a:stretch>
            <a:fillRect/>
          </a:stretch>
        </p:blipFill>
        <p:spPr>
          <a:xfrm>
            <a:off x="4263152" y="1825625"/>
            <a:ext cx="8051800" cy="5032375"/>
          </a:xfrm>
          <a:prstGeom prst="rect">
            <a:avLst/>
          </a:prstGeom>
        </p:spPr>
      </p:pic>
    </p:spTree>
    <p:extLst>
      <p:ext uri="{BB962C8B-B14F-4D97-AF65-F5344CB8AC3E}">
        <p14:creationId xmlns:p14="http://schemas.microsoft.com/office/powerpoint/2010/main" val="3443288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92AE9-E99F-CD4B-9A49-32450806A8FF}"/>
              </a:ext>
            </a:extLst>
          </p:cNvPr>
          <p:cNvSpPr>
            <a:spLocks noGrp="1"/>
          </p:cNvSpPr>
          <p:nvPr>
            <p:ph type="title"/>
          </p:nvPr>
        </p:nvSpPr>
        <p:spPr>
          <a:xfrm>
            <a:off x="0" y="380115"/>
            <a:ext cx="12183256" cy="1325563"/>
          </a:xfrm>
          <a:solidFill>
            <a:schemeClr val="accent1">
              <a:lumMod val="50000"/>
            </a:schemeClr>
          </a:solidFill>
        </p:spPr>
        <p:txBody>
          <a:bodyPr/>
          <a:lstStyle/>
          <a:p>
            <a:r>
              <a:rPr lang="en-US" dirty="0">
                <a:solidFill>
                  <a:schemeClr val="bg1"/>
                </a:solidFill>
              </a:rPr>
              <a:t>      Ex-Vessel Values in 2019</a:t>
            </a:r>
          </a:p>
        </p:txBody>
      </p:sp>
      <p:sp>
        <p:nvSpPr>
          <p:cNvPr id="3" name="Content Placeholder 2">
            <a:extLst>
              <a:ext uri="{FF2B5EF4-FFF2-40B4-BE49-F238E27FC236}">
                <a16:creationId xmlns:a16="http://schemas.microsoft.com/office/drawing/2014/main" id="{F095FAC1-FCFA-F047-8ED9-61B7F096CEB4}"/>
              </a:ext>
            </a:extLst>
          </p:cNvPr>
          <p:cNvSpPr>
            <a:spLocks noGrp="1"/>
          </p:cNvSpPr>
          <p:nvPr>
            <p:ph idx="1"/>
          </p:nvPr>
        </p:nvSpPr>
        <p:spPr>
          <a:xfrm>
            <a:off x="767372" y="1990517"/>
            <a:ext cx="3789638" cy="3900617"/>
          </a:xfrm>
        </p:spPr>
        <p:txBody>
          <a:bodyPr/>
          <a:lstStyle/>
          <a:p>
            <a:pPr>
              <a:buClr>
                <a:schemeClr val="accent2"/>
              </a:buClr>
            </a:pPr>
            <a:r>
              <a:rPr lang="en-US" dirty="0">
                <a:solidFill>
                  <a:schemeClr val="accent2"/>
                </a:solidFill>
              </a:rPr>
              <a:t>Newport Area: </a:t>
            </a:r>
            <a:br>
              <a:rPr lang="en-US" dirty="0"/>
            </a:br>
            <a:r>
              <a:rPr lang="en-US" dirty="0">
                <a:solidFill>
                  <a:schemeClr val="accent2"/>
                </a:solidFill>
              </a:rPr>
              <a:t>   $59.3 million</a:t>
            </a:r>
          </a:p>
          <a:p>
            <a:pPr>
              <a:buClr>
                <a:schemeClr val="accent1"/>
              </a:buClr>
            </a:pPr>
            <a:r>
              <a:rPr lang="en-US" dirty="0">
                <a:solidFill>
                  <a:schemeClr val="accent1"/>
                </a:solidFill>
              </a:rPr>
              <a:t>West Coast At-Sea: </a:t>
            </a:r>
            <a:br>
              <a:rPr lang="en-US" dirty="0"/>
            </a:br>
            <a:r>
              <a:rPr lang="en-US" dirty="0"/>
              <a:t>   </a:t>
            </a:r>
            <a:r>
              <a:rPr lang="en-US" dirty="0">
                <a:solidFill>
                  <a:schemeClr val="accent1"/>
                </a:solidFill>
              </a:rPr>
              <a:t>$8.9 million</a:t>
            </a:r>
          </a:p>
          <a:p>
            <a:pPr>
              <a:buClr>
                <a:schemeClr val="bg1">
                  <a:lumMod val="50000"/>
                </a:schemeClr>
              </a:buClr>
            </a:pPr>
            <a:r>
              <a:rPr lang="en-US" dirty="0">
                <a:solidFill>
                  <a:schemeClr val="bg1">
                    <a:lumMod val="50000"/>
                  </a:schemeClr>
                </a:solidFill>
              </a:rPr>
              <a:t>Alaska Onshore </a:t>
            </a:r>
            <a:br>
              <a:rPr lang="en-US" dirty="0">
                <a:solidFill>
                  <a:schemeClr val="bg1">
                    <a:lumMod val="50000"/>
                  </a:schemeClr>
                </a:solidFill>
              </a:rPr>
            </a:br>
            <a:r>
              <a:rPr lang="en-US" dirty="0">
                <a:solidFill>
                  <a:schemeClr val="bg1">
                    <a:lumMod val="50000"/>
                  </a:schemeClr>
                </a:solidFill>
              </a:rPr>
              <a:t>&amp; Offshore: </a:t>
            </a:r>
            <a:br>
              <a:rPr lang="en-US" dirty="0">
                <a:solidFill>
                  <a:schemeClr val="bg1">
                    <a:lumMod val="50000"/>
                  </a:schemeClr>
                </a:solidFill>
              </a:rPr>
            </a:br>
            <a:r>
              <a:rPr lang="en-US" dirty="0">
                <a:solidFill>
                  <a:schemeClr val="bg1">
                    <a:lumMod val="50000"/>
                  </a:schemeClr>
                </a:solidFill>
              </a:rPr>
              <a:t>   $1.9 billion</a:t>
            </a:r>
          </a:p>
        </p:txBody>
      </p:sp>
      <p:pic>
        <p:nvPicPr>
          <p:cNvPr id="4" name="Picture 3">
            <a:extLst>
              <a:ext uri="{FF2B5EF4-FFF2-40B4-BE49-F238E27FC236}">
                <a16:creationId xmlns:a16="http://schemas.microsoft.com/office/drawing/2014/main" id="{E46DAB93-009B-3D44-A3E1-F3D23A8C38A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613753" y="2170398"/>
            <a:ext cx="6810875" cy="4080499"/>
          </a:xfrm>
          <a:prstGeom prst="rect">
            <a:avLst/>
          </a:prstGeom>
          <a:noFill/>
          <a:ln>
            <a:noFill/>
          </a:ln>
        </p:spPr>
      </p:pic>
    </p:spTree>
    <p:extLst>
      <p:ext uri="{BB962C8B-B14F-4D97-AF65-F5344CB8AC3E}">
        <p14:creationId xmlns:p14="http://schemas.microsoft.com/office/powerpoint/2010/main" val="218558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46922-2671-1841-8D90-26E397F4C25C}"/>
              </a:ext>
            </a:extLst>
          </p:cNvPr>
          <p:cNvSpPr>
            <a:spLocks noGrp="1"/>
          </p:cNvSpPr>
          <p:nvPr>
            <p:ph type="title"/>
          </p:nvPr>
        </p:nvSpPr>
        <p:spPr>
          <a:xfrm>
            <a:off x="0" y="365125"/>
            <a:ext cx="12192000" cy="2058035"/>
          </a:xfrm>
          <a:solidFill>
            <a:schemeClr val="accent1">
              <a:lumMod val="50000"/>
            </a:schemeClr>
          </a:solidFill>
        </p:spPr>
        <p:txBody>
          <a:bodyPr anchor="ctr">
            <a:normAutofit/>
          </a:bodyPr>
          <a:lstStyle/>
          <a:p>
            <a:r>
              <a:rPr lang="en-US" dirty="0">
                <a:solidFill>
                  <a:schemeClr val="bg1"/>
                </a:solidFill>
              </a:rPr>
              <a:t>  </a:t>
            </a:r>
            <a:r>
              <a:rPr lang="en-US" sz="4200" dirty="0">
                <a:solidFill>
                  <a:schemeClr val="bg1"/>
                </a:solidFill>
              </a:rPr>
              <a:t>Economic Contributions by Ocean Onshore</a:t>
            </a:r>
            <a:br>
              <a:rPr lang="en-US" sz="4200" dirty="0">
                <a:solidFill>
                  <a:schemeClr val="bg1"/>
                </a:solidFill>
              </a:rPr>
            </a:br>
            <a:r>
              <a:rPr lang="en-US" sz="4200" dirty="0">
                <a:solidFill>
                  <a:schemeClr val="bg1"/>
                </a:solidFill>
              </a:rPr>
              <a:t>  Commercial Fisheries and Distant Water</a:t>
            </a:r>
            <a:br>
              <a:rPr lang="en-US" sz="4200" dirty="0">
                <a:solidFill>
                  <a:schemeClr val="bg1"/>
                </a:solidFill>
              </a:rPr>
            </a:br>
            <a:r>
              <a:rPr lang="en-US" sz="4200" dirty="0">
                <a:solidFill>
                  <a:schemeClr val="bg1"/>
                </a:solidFill>
              </a:rPr>
              <a:t>  Fisheries 2019</a:t>
            </a:r>
          </a:p>
        </p:txBody>
      </p:sp>
      <p:pic>
        <p:nvPicPr>
          <p:cNvPr id="3" name="Picture 2" descr="A picture containing sunburst chart&#10;&#10;Description automatically generated">
            <a:extLst>
              <a:ext uri="{FF2B5EF4-FFF2-40B4-BE49-F238E27FC236}">
                <a16:creationId xmlns:a16="http://schemas.microsoft.com/office/drawing/2014/main" id="{DAE7E4F0-4B71-B24B-90C0-8406C0F9EFC5}"/>
              </a:ext>
            </a:extLst>
          </p:cNvPr>
          <p:cNvPicPr>
            <a:picLocks noChangeAspect="1"/>
          </p:cNvPicPr>
          <p:nvPr/>
        </p:nvPicPr>
        <p:blipFill>
          <a:blip r:embed="rId2"/>
          <a:stretch>
            <a:fillRect/>
          </a:stretch>
        </p:blipFill>
        <p:spPr>
          <a:xfrm>
            <a:off x="4774691" y="2418787"/>
            <a:ext cx="10995431" cy="4390954"/>
          </a:xfrm>
          <a:prstGeom prst="rect">
            <a:avLst/>
          </a:prstGeom>
        </p:spPr>
      </p:pic>
      <p:grpSp>
        <p:nvGrpSpPr>
          <p:cNvPr id="4" name="Group 3">
            <a:extLst>
              <a:ext uri="{FF2B5EF4-FFF2-40B4-BE49-F238E27FC236}">
                <a16:creationId xmlns:a16="http://schemas.microsoft.com/office/drawing/2014/main" id="{4F4E5E76-EA08-994B-92DB-1685A5538B0B}"/>
              </a:ext>
            </a:extLst>
          </p:cNvPr>
          <p:cNvGrpSpPr/>
          <p:nvPr/>
        </p:nvGrpSpPr>
        <p:grpSpPr>
          <a:xfrm>
            <a:off x="925897" y="3021268"/>
            <a:ext cx="3599138" cy="3192905"/>
            <a:chOff x="349063" y="2701976"/>
            <a:chExt cx="3599138" cy="3192905"/>
          </a:xfrm>
        </p:grpSpPr>
        <p:sp>
          <p:nvSpPr>
            <p:cNvPr id="5" name="Pentagon 4">
              <a:extLst>
                <a:ext uri="{FF2B5EF4-FFF2-40B4-BE49-F238E27FC236}">
                  <a16:creationId xmlns:a16="http://schemas.microsoft.com/office/drawing/2014/main" id="{F2A82C0F-D099-224A-A822-65A00ACA5764}"/>
                </a:ext>
              </a:extLst>
            </p:cNvPr>
            <p:cNvSpPr/>
            <p:nvPr/>
          </p:nvSpPr>
          <p:spPr>
            <a:xfrm>
              <a:off x="349063" y="2701976"/>
              <a:ext cx="3599138" cy="3192905"/>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240E9CD-1893-5542-9743-4824B06B00A1}"/>
                </a:ext>
              </a:extLst>
            </p:cNvPr>
            <p:cNvSpPr txBox="1"/>
            <p:nvPr/>
          </p:nvSpPr>
          <p:spPr>
            <a:xfrm>
              <a:off x="502920" y="3429000"/>
              <a:ext cx="2811780" cy="1661993"/>
            </a:xfrm>
            <a:prstGeom prst="rect">
              <a:avLst/>
            </a:prstGeom>
            <a:noFill/>
          </p:spPr>
          <p:txBody>
            <a:bodyPr wrap="square" rtlCol="0">
              <a:spAutoFit/>
            </a:bodyPr>
            <a:lstStyle/>
            <a:p>
              <a:r>
                <a:rPr lang="en-US" sz="2400" b="1" dirty="0">
                  <a:solidFill>
                    <a:schemeClr val="bg1"/>
                  </a:solidFill>
                  <a:latin typeface="Arial Nova" panose="020B0504020202020204" pitchFamily="34" charset="0"/>
                </a:rPr>
                <a:t>TOTAL INCOME</a:t>
              </a:r>
            </a:p>
            <a:p>
              <a:r>
                <a:rPr lang="en-US" b="1" dirty="0">
                  <a:solidFill>
                    <a:schemeClr val="bg1"/>
                  </a:solidFill>
                  <a:latin typeface="Arial Nova" panose="020B0504020202020204" pitchFamily="34" charset="0"/>
                </a:rPr>
                <a:t>(millions)</a:t>
              </a:r>
            </a:p>
            <a:p>
              <a:pPr marL="285750" indent="-285750">
                <a:lnSpc>
                  <a:spcPts val="2400"/>
                </a:lnSpc>
                <a:buFont typeface="Arial" panose="020B0604020202020204" pitchFamily="34" charset="0"/>
                <a:buChar char="•"/>
              </a:pPr>
              <a:r>
                <a:rPr lang="en-US" sz="2000" b="1" dirty="0">
                  <a:solidFill>
                    <a:schemeClr val="bg1"/>
                  </a:solidFill>
                  <a:latin typeface="Arial Nova" panose="020B0504020202020204" pitchFamily="34" charset="0"/>
                </a:rPr>
                <a:t>Onshore $87</a:t>
              </a:r>
            </a:p>
            <a:p>
              <a:pPr marL="285750" indent="-285750">
                <a:lnSpc>
                  <a:spcPts val="2400"/>
                </a:lnSpc>
                <a:buFont typeface="Arial" panose="020B0604020202020204" pitchFamily="34" charset="0"/>
                <a:buChar char="•"/>
              </a:pPr>
              <a:r>
                <a:rPr lang="en-US" sz="2000" b="1" dirty="0">
                  <a:solidFill>
                    <a:schemeClr val="bg1"/>
                  </a:solidFill>
                  <a:latin typeface="Arial Nova" panose="020B0504020202020204" pitchFamily="34" charset="0"/>
                </a:rPr>
                <a:t>Distant Water $69</a:t>
              </a:r>
            </a:p>
            <a:p>
              <a:pPr marL="285750" indent="-285750">
                <a:lnSpc>
                  <a:spcPts val="2400"/>
                </a:lnSpc>
                <a:buFont typeface="Arial" panose="020B0604020202020204" pitchFamily="34" charset="0"/>
                <a:buChar char="•"/>
              </a:pPr>
              <a:r>
                <a:rPr lang="en-US" sz="2000" b="1" dirty="0">
                  <a:solidFill>
                    <a:schemeClr val="bg1"/>
                  </a:solidFill>
                  <a:latin typeface="Arial Nova" panose="020B0504020202020204" pitchFamily="34" charset="0"/>
                </a:rPr>
                <a:t>TOTAL $155</a:t>
              </a:r>
            </a:p>
          </p:txBody>
        </p:sp>
      </p:grpSp>
    </p:spTree>
    <p:extLst>
      <p:ext uri="{BB962C8B-B14F-4D97-AF65-F5344CB8AC3E}">
        <p14:creationId xmlns:p14="http://schemas.microsoft.com/office/powerpoint/2010/main" val="4257288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4689</TotalTime>
  <Words>956</Words>
  <Application>Microsoft Macintosh PowerPoint</Application>
  <PresentationFormat>Widescreen</PresentationFormat>
  <Paragraphs>99</Paragraphs>
  <Slides>27</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System Font Regular</vt:lpstr>
      <vt:lpstr>Amasis MT Pro</vt:lpstr>
      <vt:lpstr>Amasis MT Pro Medium</vt:lpstr>
      <vt:lpstr>Arial</vt:lpstr>
      <vt:lpstr>Arial Nova</vt:lpstr>
      <vt:lpstr>Calibri</vt:lpstr>
      <vt:lpstr>Courier New</vt:lpstr>
      <vt:lpstr>Times New Roman</vt:lpstr>
      <vt:lpstr>Office Theme</vt:lpstr>
      <vt:lpstr>     Fishing Industry Economic Activity Trends       in the Newport, Oregon Area</vt:lpstr>
      <vt:lpstr>       Acknowledgements</vt:lpstr>
      <vt:lpstr>      Area of Focus: Newport Area</vt:lpstr>
      <vt:lpstr>      Key Indicators Considered</vt:lpstr>
      <vt:lpstr>      Key Findings</vt:lpstr>
      <vt:lpstr>      Commercial Fishing in 2019</vt:lpstr>
      <vt:lpstr>      Newport Area Harvest Value        by Fishery (2019)</vt:lpstr>
      <vt:lpstr>      Ex-Vessel Values in 2019</vt:lpstr>
      <vt:lpstr>  Economic Contributions by Ocean Onshore   Commercial Fisheries and Distant Water   Fisheries 2019</vt:lpstr>
      <vt:lpstr>     Onshore Harvested Volume and       Ex-Vessel Value (by Port Group – 2019)</vt:lpstr>
      <vt:lpstr>      Local processing added $46 million        in economic value</vt:lpstr>
      <vt:lpstr>      Recreational Fishing Contributions</vt:lpstr>
      <vt:lpstr>      Income Snapshot from Commercial       &amp; Recreational Fishing (2019)</vt:lpstr>
      <vt:lpstr>      Jobs Snapshot from Commercial        &amp; Recreational Fishing (2019) </vt:lpstr>
      <vt:lpstr>      Fishing’s Impact on Lincoln County Income</vt:lpstr>
      <vt:lpstr>      Fishing’s Impact on Lincoln County Income</vt:lpstr>
      <vt:lpstr>      Trends in Income and Wages</vt:lpstr>
      <vt:lpstr>PowerPoint Presentation</vt:lpstr>
      <vt:lpstr>PowerPoint Presentation</vt:lpstr>
      <vt:lpstr>PowerPoint Presentation</vt:lpstr>
      <vt:lpstr>The economic contribution estimates for fishing industry related and connected activities represented another 18 percent of the area’s total annual earnings in 2012.</vt:lpstr>
      <vt:lpstr>  2019 Fishing   Industry Income            2012 related and             connected activities            income (adjusted for 2019 dollars)                Total Income of $346 million*                           *This represents 7,400 jobs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Jeanne Shibley</dc:creator>
  <cp:lastModifiedBy>Jeanne Shibley</cp:lastModifiedBy>
  <cp:revision>67</cp:revision>
  <dcterms:created xsi:type="dcterms:W3CDTF">2021-11-01T22:54:54Z</dcterms:created>
  <dcterms:modified xsi:type="dcterms:W3CDTF">2021-11-11T23:24:14Z</dcterms:modified>
</cp:coreProperties>
</file>